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6" r:id="rId2"/>
    <p:sldId id="257" r:id="rId3"/>
    <p:sldId id="264" r:id="rId4"/>
    <p:sldId id="258" r:id="rId5"/>
    <p:sldId id="265" r:id="rId6"/>
    <p:sldId id="266" r:id="rId7"/>
    <p:sldId id="269" r:id="rId8"/>
    <p:sldId id="270" r:id="rId9"/>
    <p:sldId id="268" r:id="rId10"/>
    <p:sldId id="259" r:id="rId11"/>
    <p:sldId id="261" r:id="rId12"/>
    <p:sldId id="271" r:id="rId13"/>
    <p:sldId id="263" r:id="rId14"/>
    <p:sldId id="273"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57"/>
    <p:restoredTop sz="88462"/>
  </p:normalViewPr>
  <p:slideViewPr>
    <p:cSldViewPr snapToGrid="0" snapToObjects="1">
      <p:cViewPr varScale="1">
        <p:scale>
          <a:sx n="111" d="100"/>
          <a:sy n="111" d="100"/>
        </p:scale>
        <p:origin x="11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84561-EE09-DB40-A757-103C079AF3F2}" type="datetimeFigureOut">
              <a:rPr lang="en-US" smtClean="0"/>
              <a:t>3/13/17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DBC2D-ABD9-084E-A456-EED5BDA807B8}" type="slidenum">
              <a:rPr lang="en-US" smtClean="0"/>
              <a:t>‹#›</a:t>
            </a:fld>
            <a:endParaRPr lang="en-US"/>
          </a:p>
        </p:txBody>
      </p:sp>
    </p:spTree>
    <p:extLst>
      <p:ext uri="{BB962C8B-B14F-4D97-AF65-F5344CB8AC3E}">
        <p14:creationId xmlns:p14="http://schemas.microsoft.com/office/powerpoint/2010/main" val="741027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acquiring all of these parameters,</a:t>
            </a:r>
            <a:r>
              <a:rPr lang="en-US" baseline="0" dirty="0" smtClean="0"/>
              <a:t> but also need to make sure we gather whether the restaurant exists.</a:t>
            </a:r>
          </a:p>
          <a:p>
            <a:r>
              <a:rPr lang="en-US" baseline="0" dirty="0" smtClean="0"/>
              <a:t>In A), we can use an outdated inspection as a proxy for a restaurant closure. Later, I was able to see that this proxy was correct about 80% of the time when compared with Yelp API.</a:t>
            </a:r>
          </a:p>
          <a:p>
            <a:r>
              <a:rPr lang="en-US" baseline="0" dirty="0" smtClean="0"/>
              <a:t>In B &amp; C, we’ll collect the data of ‘closed’ from Yelp, which will return True or False.</a:t>
            </a:r>
            <a:endParaRPr lang="en-US" dirty="0"/>
          </a:p>
        </p:txBody>
      </p:sp>
      <p:sp>
        <p:nvSpPr>
          <p:cNvPr id="4" name="Slide Number Placeholder 3"/>
          <p:cNvSpPr>
            <a:spLocks noGrp="1"/>
          </p:cNvSpPr>
          <p:nvPr>
            <p:ph type="sldNum" sz="quarter" idx="10"/>
          </p:nvPr>
        </p:nvSpPr>
        <p:spPr/>
        <p:txBody>
          <a:bodyPr/>
          <a:lstStyle/>
          <a:p>
            <a:fld id="{EA5DBC2D-ABD9-084E-A456-EED5BDA807B8}" type="slidenum">
              <a:rPr lang="en-US" smtClean="0"/>
              <a:t>4</a:t>
            </a:fld>
            <a:endParaRPr lang="en-US"/>
          </a:p>
        </p:txBody>
      </p:sp>
    </p:spTree>
    <p:extLst>
      <p:ext uri="{BB962C8B-B14F-4D97-AF65-F5344CB8AC3E}">
        <p14:creationId xmlns:p14="http://schemas.microsoft.com/office/powerpoint/2010/main" val="1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I can shrink</a:t>
            </a:r>
            <a:r>
              <a:rPr lang="en-US" baseline="0" dirty="0" smtClean="0"/>
              <a:t> and group this list, the less API calls I have to make, and the more accuracy I’ll receive when I search and assess my accuracy against my corpus.</a:t>
            </a:r>
            <a:endParaRPr lang="en-US" dirty="0"/>
          </a:p>
        </p:txBody>
      </p:sp>
      <p:sp>
        <p:nvSpPr>
          <p:cNvPr id="4" name="Slide Number Placeholder 3"/>
          <p:cNvSpPr>
            <a:spLocks noGrp="1"/>
          </p:cNvSpPr>
          <p:nvPr>
            <p:ph type="sldNum" sz="quarter" idx="10"/>
          </p:nvPr>
        </p:nvSpPr>
        <p:spPr/>
        <p:txBody>
          <a:bodyPr/>
          <a:lstStyle/>
          <a:p>
            <a:fld id="{EA5DBC2D-ABD9-084E-A456-EED5BDA807B8}" type="slidenum">
              <a:rPr lang="en-US" smtClean="0"/>
              <a:t>5</a:t>
            </a:fld>
            <a:endParaRPr lang="en-US"/>
          </a:p>
        </p:txBody>
      </p:sp>
    </p:spTree>
    <p:extLst>
      <p:ext uri="{BB962C8B-B14F-4D97-AF65-F5344CB8AC3E}">
        <p14:creationId xmlns:p14="http://schemas.microsoft.com/office/powerpoint/2010/main" val="58564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5DBC2D-ABD9-084E-A456-EED5BDA807B8}" type="slidenum">
              <a:rPr lang="en-US" smtClean="0"/>
              <a:t>6</a:t>
            </a:fld>
            <a:endParaRPr lang="en-US"/>
          </a:p>
        </p:txBody>
      </p:sp>
    </p:spTree>
    <p:extLst>
      <p:ext uri="{BB962C8B-B14F-4D97-AF65-F5344CB8AC3E}">
        <p14:creationId xmlns:p14="http://schemas.microsoft.com/office/powerpoint/2010/main" val="163680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Can we do better on the average rating and get a continuous number?</a:t>
            </a:r>
          </a:p>
          <a:p>
            <a:pPr marL="228600" indent="-228600">
              <a:buAutoNum type="arabicParenR"/>
            </a:pPr>
            <a:r>
              <a:rPr lang="en-US" baseline="0" dirty="0" smtClean="0"/>
              <a:t>How can we get more than three reviews, and make sure that the first and last are collected to give us a proxy for the life of the restaurant?</a:t>
            </a:r>
          </a:p>
          <a:p>
            <a:pPr marL="685800" lvl="1" indent="-228600">
              <a:buAutoNum type="arabicParenR"/>
            </a:pPr>
            <a:r>
              <a:rPr lang="en-US" baseline="0" dirty="0" smtClean="0"/>
              <a:t>Using the actual business ID in the </a:t>
            </a:r>
            <a:r>
              <a:rPr lang="en-US" baseline="0" dirty="0" err="1" smtClean="0"/>
              <a:t>url</a:t>
            </a:r>
            <a:r>
              <a:rPr lang="en-US" baseline="0" dirty="0" smtClean="0"/>
              <a:t>, I found out I could ‘sort’ the reviews fairly easily. </a:t>
            </a:r>
          </a:p>
          <a:p>
            <a:pPr marL="228600" lvl="0" indent="-228600">
              <a:buAutoNum type="arabicParenR"/>
            </a:pPr>
            <a:r>
              <a:rPr lang="en-US" baseline="0" dirty="0" smtClean="0"/>
              <a:t>Keep in mind this isn’t technically using the Yelp API for its intended purpose. Are we going to have trouble with Yelp allowing us to make so many get requests at once?</a:t>
            </a:r>
          </a:p>
          <a:p>
            <a:pPr marL="685800" lvl="1" indent="-228600">
              <a:buAutoNum type="arabicParenR"/>
            </a:pPr>
            <a:endParaRPr lang="en-US" baseline="0" dirty="0" smtClean="0"/>
          </a:p>
        </p:txBody>
      </p:sp>
      <p:sp>
        <p:nvSpPr>
          <p:cNvPr id="4" name="Slide Number Placeholder 3"/>
          <p:cNvSpPr>
            <a:spLocks noGrp="1"/>
          </p:cNvSpPr>
          <p:nvPr>
            <p:ph type="sldNum" sz="quarter" idx="10"/>
          </p:nvPr>
        </p:nvSpPr>
        <p:spPr/>
        <p:txBody>
          <a:bodyPr/>
          <a:lstStyle/>
          <a:p>
            <a:fld id="{EA5DBC2D-ABD9-084E-A456-EED5BDA807B8}" type="slidenum">
              <a:rPr lang="en-US" smtClean="0"/>
              <a:t>7</a:t>
            </a:fld>
            <a:endParaRPr lang="en-US"/>
          </a:p>
        </p:txBody>
      </p:sp>
    </p:spTree>
    <p:extLst>
      <p:ext uri="{BB962C8B-B14F-4D97-AF65-F5344CB8AC3E}">
        <p14:creationId xmlns:p14="http://schemas.microsoft.com/office/powerpoint/2010/main" val="149798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5DBC2D-ABD9-084E-A456-EED5BDA807B8}" type="slidenum">
              <a:rPr lang="en-US" smtClean="0"/>
              <a:t>8</a:t>
            </a:fld>
            <a:endParaRPr lang="en-US"/>
          </a:p>
        </p:txBody>
      </p:sp>
    </p:spTree>
    <p:extLst>
      <p:ext uri="{BB962C8B-B14F-4D97-AF65-F5344CB8AC3E}">
        <p14:creationId xmlns:p14="http://schemas.microsoft.com/office/powerpoint/2010/main" val="193747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5DBC2D-ABD9-084E-A456-EED5BDA807B8}" type="slidenum">
              <a:rPr lang="en-US" smtClean="0"/>
              <a:t>9</a:t>
            </a:fld>
            <a:endParaRPr lang="en-US"/>
          </a:p>
        </p:txBody>
      </p:sp>
    </p:spTree>
    <p:extLst>
      <p:ext uri="{BB962C8B-B14F-4D97-AF65-F5344CB8AC3E}">
        <p14:creationId xmlns:p14="http://schemas.microsoft.com/office/powerpoint/2010/main" val="1916086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3.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4.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1122363"/>
            <a:ext cx="7886700" cy="984733"/>
          </a:xfrm>
        </p:spPr>
        <p:txBody>
          <a:bodyPr anchor="b"/>
          <a:lstStyle>
            <a:lvl1pPr algn="l">
              <a:defRPr sz="4500">
                <a:latin typeface="Calibri" charset="0"/>
                <a:ea typeface="Calibri" charset="0"/>
                <a:cs typeface="Calibri" charset="0"/>
              </a:defRPr>
            </a:lvl1pPr>
          </a:lstStyle>
          <a:p>
            <a:r>
              <a:rPr lang="en-US" smtClean="0"/>
              <a:t>Click to edit Master title style</a:t>
            </a:r>
            <a:endParaRPr lang="en-US"/>
          </a:p>
        </p:txBody>
      </p:sp>
      <p:sp>
        <p:nvSpPr>
          <p:cNvPr id="3" name="Subtitle 2"/>
          <p:cNvSpPr>
            <a:spLocks noGrp="1"/>
          </p:cNvSpPr>
          <p:nvPr>
            <p:ph type="subTitle" idx="1"/>
          </p:nvPr>
        </p:nvSpPr>
        <p:spPr>
          <a:xfrm>
            <a:off x="628650" y="2226364"/>
            <a:ext cx="7886700" cy="904461"/>
          </a:xfrm>
        </p:spPr>
        <p:txBody>
          <a:bodyPr/>
          <a:lstStyle>
            <a:lvl1pPr marL="0" indent="0" algn="l">
              <a:buNone/>
              <a:defRPr sz="1800">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lvl1pPr>
              <a:defRPr>
                <a:latin typeface="Calibri" charset="0"/>
                <a:ea typeface="Calibri" charset="0"/>
                <a:cs typeface="Calibri" charset="0"/>
              </a:defRPr>
            </a:lvl1pPr>
          </a:lstStyle>
          <a:p>
            <a:fld id="{D2048892-B751-EC48-9E1E-36E24DA15A5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2048892-B751-EC48-9E1E-36E24DA15A5E}" type="slidenum">
              <a:rPr lang="en-US" smtClean="0"/>
              <a:t>‹#›</a:t>
            </a:fld>
            <a:endParaRPr lang="en-US"/>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artisticPencilSketch trans="40000" pressure="100"/>
                    </a14:imgEffect>
                  </a14:imgLayer>
                </a14:imgProps>
              </a:ext>
            </a:extLst>
          </a:blip>
          <a:srcRect l="23488" t="24186" r="22093" b="39070"/>
          <a:stretch/>
        </p:blipFill>
        <p:spPr>
          <a:xfrm>
            <a:off x="8021954" y="6055181"/>
            <a:ext cx="986791" cy="66629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12"/>
          </p:nvPr>
        </p:nvSpPr>
        <p:spPr/>
        <p:txBody>
          <a:bodyPr/>
          <a:lstStyle/>
          <a:p>
            <a:fld id="{D2048892-B751-EC48-9E1E-36E24DA15A5E}" type="slidenum">
              <a:rPr lang="en-US" smtClean="0"/>
              <a:t>‹#›</a:t>
            </a:fld>
            <a:endParaRPr lang="en-US"/>
          </a:p>
        </p:txBody>
      </p:sp>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PencilSketch trans="40000" pressure="100"/>
                    </a14:imgEffect>
                  </a14:imgLayer>
                </a14:imgProps>
              </a:ext>
            </a:extLst>
          </a:blip>
          <a:srcRect l="23488" t="24186" r="22093" b="39070"/>
          <a:stretch/>
        </p:blipFill>
        <p:spPr>
          <a:xfrm>
            <a:off x="8021954" y="6055181"/>
            <a:ext cx="986791" cy="666295"/>
          </a:xfrm>
          <a:prstGeom prst="rect">
            <a:avLst/>
          </a:prstGeom>
        </p:spPr>
      </p:pic>
      <p:sp>
        <p:nvSpPr>
          <p:cNvPr id="10" name="Content Placeholder 2"/>
          <p:cNvSpPr>
            <a:spLocks noGrp="1"/>
          </p:cNvSpPr>
          <p:nvPr>
            <p:ph sz="half" idx="13"/>
          </p:nvPr>
        </p:nvSpPr>
        <p:spPr>
          <a:xfrm>
            <a:off x="628650" y="1249680"/>
            <a:ext cx="3886200" cy="49272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3"/>
          <p:cNvSpPr>
            <a:spLocks noGrp="1"/>
          </p:cNvSpPr>
          <p:nvPr>
            <p:ph sz="half" idx="2"/>
          </p:nvPr>
        </p:nvSpPr>
        <p:spPr>
          <a:xfrm>
            <a:off x="4629150" y="1249680"/>
            <a:ext cx="3886200" cy="49272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731520"/>
          </a:xfrm>
        </p:spPr>
        <p:txBody>
          <a:bodyPr/>
          <a:lstStyle/>
          <a:p>
            <a:r>
              <a:rPr lang="en-US" smtClean="0"/>
              <a:t>Click to edit Master title style</a:t>
            </a:r>
            <a:endParaRPr lang="en-US"/>
          </a:p>
        </p:txBody>
      </p:sp>
      <p:sp>
        <p:nvSpPr>
          <p:cNvPr id="4" name="Content Placeholder 3"/>
          <p:cNvSpPr>
            <a:spLocks noGrp="1"/>
          </p:cNvSpPr>
          <p:nvPr>
            <p:ph sz="half" idx="2"/>
          </p:nvPr>
        </p:nvSpPr>
        <p:spPr>
          <a:xfrm>
            <a:off x="629842" y="1900554"/>
            <a:ext cx="3868340" cy="42891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29150" y="1900554"/>
            <a:ext cx="3887391" cy="42891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D2048892-B751-EC48-9E1E-36E24DA15A5E}" type="slidenum">
              <a:rPr lang="en-US" smtClean="0"/>
              <a:t>‹#›</a:t>
            </a:fld>
            <a:endParaRPr lang="en-US"/>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artisticPencilSketch trans="40000" pressure="100"/>
                    </a14:imgEffect>
                  </a14:imgLayer>
                </a14:imgProps>
              </a:ext>
            </a:extLst>
          </a:blip>
          <a:srcRect l="23488" t="24186" r="22093" b="39070"/>
          <a:stretch/>
        </p:blipFill>
        <p:spPr>
          <a:xfrm>
            <a:off x="8021954" y="6055181"/>
            <a:ext cx="986791" cy="666295"/>
          </a:xfrm>
          <a:prstGeom prst="rect">
            <a:avLst/>
          </a:prstGeom>
        </p:spPr>
      </p:pic>
      <p:sp>
        <p:nvSpPr>
          <p:cNvPr id="12" name="Text Placeholder 2"/>
          <p:cNvSpPr>
            <a:spLocks noGrp="1"/>
          </p:cNvSpPr>
          <p:nvPr>
            <p:ph type="body" idx="1"/>
          </p:nvPr>
        </p:nvSpPr>
        <p:spPr>
          <a:xfrm>
            <a:off x="628650" y="1249680"/>
            <a:ext cx="3868340" cy="49784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13" name="Text Placeholder 4"/>
          <p:cNvSpPr>
            <a:spLocks noGrp="1"/>
          </p:cNvSpPr>
          <p:nvPr>
            <p:ph type="body" sz="quarter" idx="3"/>
          </p:nvPr>
        </p:nvSpPr>
        <p:spPr>
          <a:xfrm>
            <a:off x="4627958" y="1249680"/>
            <a:ext cx="3887391" cy="49784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D2048892-B751-EC48-9E1E-36E24DA15A5E}" type="slidenum">
              <a:rPr lang="en-US" smtClean="0"/>
              <a:t>‹#›</a:t>
            </a:fld>
            <a:endParaRPr lang="en-US"/>
          </a:p>
        </p:txBody>
      </p: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artisticPencilSketch trans="40000" pressure="100"/>
                    </a14:imgEffect>
                  </a14:imgLayer>
                </a14:imgProps>
              </a:ext>
            </a:extLst>
          </a:blip>
          <a:srcRect l="23488" t="24186" r="22093" b="39070"/>
          <a:stretch/>
        </p:blipFill>
        <p:spPr>
          <a:xfrm>
            <a:off x="8021954" y="6055181"/>
            <a:ext cx="986791" cy="66629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91272" cy="73152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249680"/>
            <a:ext cx="7886700" cy="492728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28650" y="6356351"/>
            <a:ext cx="7886700" cy="365125"/>
          </a:xfrm>
          <a:prstGeom prst="rect">
            <a:avLst/>
          </a:prstGeom>
        </p:spPr>
        <p:txBody>
          <a:bodyPr vert="horz" lIns="91440" tIns="45720" rIns="91440" bIns="45720" rtlCol="0" anchor="ctr"/>
          <a:lstStyle>
            <a:lvl1pPr algn="l">
              <a:defRPr sz="900">
                <a:solidFill>
                  <a:schemeClr val="tx1">
                    <a:tint val="75000"/>
                  </a:schemeClr>
                </a:solidFill>
                <a:latin typeface="Calibri" charset="0"/>
                <a:ea typeface="Calibri" charset="0"/>
                <a:cs typeface="Calibri" charset="0"/>
              </a:defRPr>
            </a:lvl1pPr>
          </a:lstStyle>
          <a:p>
            <a:fld id="{D2048892-B751-EC48-9E1E-36E24DA15A5E}" type="slidenum">
              <a:rPr lang="en-US" smtClean="0"/>
              <a:pPr/>
              <a:t>‹#›</a:t>
            </a:fld>
            <a:endParaRPr lang="en-US"/>
          </a:p>
        </p:txBody>
      </p:sp>
    </p:spTree>
    <p:extLst>
      <p:ext uri="{BB962C8B-B14F-4D97-AF65-F5344CB8AC3E}">
        <p14:creationId xmlns:p14="http://schemas.microsoft.com/office/powerpoint/2010/main" val="15926852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Lst>
  <p:txStyles>
    <p:titleStyle>
      <a:lvl1pPr algn="l" defTabSz="685800" rtl="0" eaLnBrk="1" latinLnBrk="0" hangingPunct="1">
        <a:lnSpc>
          <a:spcPct val="90000"/>
        </a:lnSpc>
        <a:spcBef>
          <a:spcPct val="0"/>
        </a:spcBef>
        <a:buNone/>
        <a:defRPr sz="3600" kern="1200">
          <a:solidFill>
            <a:schemeClr val="tx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Calibri" charset="0"/>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Calibri" charset="0"/>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Calibri" charset="0"/>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Calibri" charset="0"/>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Calibri" charset="0"/>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5.wdp"/><Relationship Id="rId5" Type="http://schemas.openxmlformats.org/officeDocument/2006/relationships/image" Target="../media/image5.png"/><Relationship Id="rId6" Type="http://schemas.microsoft.com/office/2007/relationships/hdphoto" Target="../media/hdphoto6.wdp"/><Relationship Id="rId7"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723015"/>
            <a:ext cx="7886700" cy="1384082"/>
          </a:xfrm>
        </p:spPr>
        <p:txBody>
          <a:bodyPr>
            <a:normAutofit/>
          </a:bodyPr>
          <a:lstStyle/>
          <a:p>
            <a:r>
              <a:rPr lang="en-US" dirty="0" smtClean="0"/>
              <a:t>The Restaurant Bubble</a:t>
            </a:r>
            <a:endParaRPr lang="en-US" dirty="0"/>
          </a:p>
        </p:txBody>
      </p:sp>
      <p:sp>
        <p:nvSpPr>
          <p:cNvPr id="3" name="Subtitle 2"/>
          <p:cNvSpPr>
            <a:spLocks noGrp="1"/>
          </p:cNvSpPr>
          <p:nvPr>
            <p:ph type="subTitle" idx="1"/>
          </p:nvPr>
        </p:nvSpPr>
        <p:spPr>
          <a:xfrm>
            <a:off x="628649" y="4865548"/>
            <a:ext cx="7886700" cy="904461"/>
          </a:xfrm>
        </p:spPr>
        <p:txBody>
          <a:bodyPr/>
          <a:lstStyle/>
          <a:p>
            <a:r>
              <a:rPr lang="en-US" dirty="0" smtClean="0"/>
              <a:t>Utilizing Yelp API to understand restaurant closings in Los Angeles</a:t>
            </a:r>
            <a:endParaRPr lang="en-US" dirty="0"/>
          </a:p>
        </p:txBody>
      </p:sp>
      <p:pic>
        <p:nvPicPr>
          <p:cNvPr id="4" name="Picture 3"/>
          <p:cNvPicPr>
            <a:picLocks noChangeAspect="1"/>
          </p:cNvPicPr>
          <p:nvPr/>
        </p:nvPicPr>
        <p:blipFill rotWithShape="1">
          <a:blip r:embed="rId2"/>
          <a:srcRect l="23488" t="24186" r="22093" b="39070"/>
          <a:stretch/>
        </p:blipFill>
        <p:spPr>
          <a:xfrm>
            <a:off x="628649" y="2226364"/>
            <a:ext cx="3732027" cy="2519916"/>
          </a:xfrm>
          <a:prstGeom prst="rect">
            <a:avLst/>
          </a:prstGeom>
        </p:spPr>
      </p:pic>
    </p:spTree>
    <p:extLst>
      <p:ext uri="{BB962C8B-B14F-4D97-AF65-F5344CB8AC3E}">
        <p14:creationId xmlns:p14="http://schemas.microsoft.com/office/powerpoint/2010/main" val="1441813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a:t>
            </a:r>
            <a:endParaRPr lang="en-US" dirty="0"/>
          </a:p>
        </p:txBody>
      </p:sp>
      <p:pic>
        <p:nvPicPr>
          <p:cNvPr id="4" name="Picture 3"/>
          <p:cNvPicPr>
            <a:picLocks noChangeAspect="1"/>
          </p:cNvPicPr>
          <p:nvPr/>
        </p:nvPicPr>
        <p:blipFill>
          <a:blip r:embed="rId2"/>
          <a:stretch>
            <a:fillRect/>
          </a:stretch>
        </p:blipFill>
        <p:spPr>
          <a:xfrm>
            <a:off x="1461316" y="1284070"/>
            <a:ext cx="6225939" cy="4917012"/>
          </a:xfrm>
          <a:prstGeom prst="rect">
            <a:avLst/>
          </a:prstGeom>
        </p:spPr>
      </p:pic>
    </p:spTree>
    <p:extLst>
      <p:ext uri="{BB962C8B-B14F-4D97-AF65-F5344CB8AC3E}">
        <p14:creationId xmlns:p14="http://schemas.microsoft.com/office/powerpoint/2010/main" val="310673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pic>
        <p:nvPicPr>
          <p:cNvPr id="4" name="Picture 3"/>
          <p:cNvPicPr>
            <a:picLocks noChangeAspect="1"/>
          </p:cNvPicPr>
          <p:nvPr/>
        </p:nvPicPr>
        <p:blipFill>
          <a:blip r:embed="rId2"/>
          <a:stretch>
            <a:fillRect/>
          </a:stretch>
        </p:blipFill>
        <p:spPr>
          <a:xfrm>
            <a:off x="649986" y="1180618"/>
            <a:ext cx="7848600" cy="5029200"/>
          </a:xfrm>
          <a:prstGeom prst="rect">
            <a:avLst/>
          </a:prstGeom>
        </p:spPr>
      </p:pic>
    </p:spTree>
    <p:extLst>
      <p:ext uri="{BB962C8B-B14F-4D97-AF65-F5344CB8AC3E}">
        <p14:creationId xmlns:p14="http://schemas.microsoft.com/office/powerpoint/2010/main" val="114410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Aspirations </a:t>
            </a:r>
            <a:r>
              <a:rPr lang="mr-IN" dirty="0" smtClean="0"/>
              <a:t>–</a:t>
            </a:r>
            <a:r>
              <a:rPr lang="en-US" dirty="0" smtClean="0"/>
              <a:t> Easy </a:t>
            </a:r>
            <a:endParaRPr lang="en-US" dirty="0"/>
          </a:p>
        </p:txBody>
      </p:sp>
      <p:pic>
        <p:nvPicPr>
          <p:cNvPr id="5" name="Picture 4"/>
          <p:cNvPicPr>
            <a:picLocks noChangeAspect="1"/>
          </p:cNvPicPr>
          <p:nvPr/>
        </p:nvPicPr>
        <p:blipFill>
          <a:blip r:embed="rId2"/>
          <a:stretch>
            <a:fillRect/>
          </a:stretch>
        </p:blipFill>
        <p:spPr>
          <a:xfrm>
            <a:off x="404151" y="1629082"/>
            <a:ext cx="8340269" cy="3683697"/>
          </a:xfrm>
          <a:prstGeom prst="rect">
            <a:avLst/>
          </a:prstGeom>
        </p:spPr>
      </p:pic>
    </p:spTree>
    <p:extLst>
      <p:ext uri="{BB962C8B-B14F-4D97-AF65-F5344CB8AC3E}">
        <p14:creationId xmlns:p14="http://schemas.microsoft.com/office/powerpoint/2010/main" val="193689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Aspirations </a:t>
            </a:r>
            <a:r>
              <a:rPr lang="mr-IN" dirty="0" smtClean="0"/>
              <a:t>–</a:t>
            </a:r>
            <a:r>
              <a:rPr lang="en-US" dirty="0" smtClean="0"/>
              <a:t> Easy</a:t>
            </a:r>
            <a:endParaRPr lang="en-US" dirty="0"/>
          </a:p>
        </p:txBody>
      </p:sp>
      <p:pic>
        <p:nvPicPr>
          <p:cNvPr id="3" name="Picture 2"/>
          <p:cNvPicPr>
            <a:picLocks noChangeAspect="1"/>
          </p:cNvPicPr>
          <p:nvPr/>
        </p:nvPicPr>
        <p:blipFill>
          <a:blip r:embed="rId2"/>
          <a:stretch>
            <a:fillRect/>
          </a:stretch>
        </p:blipFill>
        <p:spPr>
          <a:xfrm>
            <a:off x="1061370" y="1689904"/>
            <a:ext cx="7025832" cy="3952030"/>
          </a:xfrm>
          <a:prstGeom prst="rect">
            <a:avLst/>
          </a:prstGeom>
        </p:spPr>
      </p:pic>
    </p:spTree>
    <p:extLst>
      <p:ext uri="{BB962C8B-B14F-4D97-AF65-F5344CB8AC3E}">
        <p14:creationId xmlns:p14="http://schemas.microsoft.com/office/powerpoint/2010/main" val="145785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Aspirations </a:t>
            </a:r>
            <a:r>
              <a:rPr lang="mr-IN" dirty="0" smtClean="0"/>
              <a:t>–</a:t>
            </a:r>
            <a:r>
              <a:rPr lang="en-US" dirty="0" smtClean="0"/>
              <a:t> More Difficult</a:t>
            </a:r>
            <a:endParaRPr lang="en-US" dirty="0"/>
          </a:p>
        </p:txBody>
      </p:sp>
      <p:sp>
        <p:nvSpPr>
          <p:cNvPr id="4" name="Rectangle 3"/>
          <p:cNvSpPr/>
          <p:nvPr/>
        </p:nvSpPr>
        <p:spPr>
          <a:xfrm>
            <a:off x="628650" y="1630729"/>
            <a:ext cx="4869325" cy="4330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1200"/>
              </a:spcAft>
              <a:buFont typeface="Arial" charset="0"/>
              <a:buChar char="•"/>
            </a:pPr>
            <a:r>
              <a:rPr lang="en-US" dirty="0" smtClean="0">
                <a:solidFill>
                  <a:schemeClr val="tx1"/>
                </a:solidFill>
                <a:latin typeface="Calibri" charset="0"/>
                <a:ea typeface="Calibri" charset="0"/>
                <a:cs typeface="Calibri" charset="0"/>
              </a:rPr>
              <a:t>Work with current data to return accurate Yelp searches</a:t>
            </a:r>
          </a:p>
          <a:p>
            <a:pPr marL="285750" indent="-285750">
              <a:spcAft>
                <a:spcPts val="1200"/>
              </a:spcAft>
              <a:buFont typeface="Arial" charset="0"/>
              <a:buChar char="•"/>
            </a:pPr>
            <a:r>
              <a:rPr lang="en-US" dirty="0" smtClean="0">
                <a:solidFill>
                  <a:schemeClr val="tx1"/>
                </a:solidFill>
                <a:latin typeface="Calibri" charset="0"/>
                <a:ea typeface="Calibri" charset="0"/>
                <a:cs typeface="Calibri" charset="0"/>
              </a:rPr>
              <a:t>Increase scope</a:t>
            </a:r>
          </a:p>
          <a:p>
            <a:pPr marL="285750" indent="-285750">
              <a:spcAft>
                <a:spcPts val="1200"/>
              </a:spcAft>
              <a:buFont typeface="Arial" charset="0"/>
              <a:buChar char="•"/>
            </a:pPr>
            <a:r>
              <a:rPr lang="en-US" dirty="0" smtClean="0">
                <a:solidFill>
                  <a:schemeClr val="tx1"/>
                </a:solidFill>
                <a:latin typeface="Calibri" charset="0"/>
                <a:ea typeface="Calibri" charset="0"/>
                <a:cs typeface="Calibri" charset="0"/>
              </a:rPr>
              <a:t>Characterize neighborhoods (Koreatown, Little Ethiopia, Little Tokyo)</a:t>
            </a:r>
          </a:p>
        </p:txBody>
      </p:sp>
      <p:pic>
        <p:nvPicPr>
          <p:cNvPr id="5" name="Picture 4"/>
          <p:cNvPicPr>
            <a:picLocks noChangeAspect="1"/>
          </p:cNvPicPr>
          <p:nvPr/>
        </p:nvPicPr>
        <p:blipFill>
          <a:blip r:embed="rId2"/>
          <a:stretch>
            <a:fillRect/>
          </a:stretch>
        </p:blipFill>
        <p:spPr>
          <a:xfrm>
            <a:off x="5673155" y="1487347"/>
            <a:ext cx="2842195" cy="4473615"/>
          </a:xfrm>
          <a:prstGeom prst="rect">
            <a:avLst/>
          </a:prstGeom>
        </p:spPr>
      </p:pic>
    </p:spTree>
    <p:extLst>
      <p:ext uri="{BB962C8B-B14F-4D97-AF65-F5344CB8AC3E}">
        <p14:creationId xmlns:p14="http://schemas.microsoft.com/office/powerpoint/2010/main" val="4197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Restaurant Industry Overview</a:t>
            </a:r>
            <a:endParaRPr lang="en-US" sz="3600" dirty="0"/>
          </a:p>
        </p:txBody>
      </p:sp>
      <p:pic>
        <p:nvPicPr>
          <p:cNvPr id="10" name="Picture 9"/>
          <p:cNvPicPr>
            <a:picLocks noChangeAspect="1"/>
          </p:cNvPicPr>
          <p:nvPr/>
        </p:nvPicPr>
        <p:blipFill>
          <a:blip r:embed="rId2">
            <a:duotone>
              <a:schemeClr val="accent5">
                <a:shade val="45000"/>
                <a:satMod val="135000"/>
              </a:schemeClr>
              <a:prstClr val="white"/>
            </a:duotone>
          </a:blip>
          <a:stretch>
            <a:fillRect/>
          </a:stretch>
        </p:blipFill>
        <p:spPr>
          <a:xfrm>
            <a:off x="796822" y="1549548"/>
            <a:ext cx="882461" cy="882461"/>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179"/>
                    </a14:imgEffect>
                    <a14:imgEffect>
                      <a14:saturation sat="0"/>
                    </a14:imgEffect>
                  </a14:imgLayer>
                </a14:imgProps>
              </a:ext>
            </a:extLst>
          </a:blip>
          <a:stretch>
            <a:fillRect/>
          </a:stretch>
        </p:blipFill>
        <p:spPr>
          <a:xfrm>
            <a:off x="722928" y="4919561"/>
            <a:ext cx="1030248" cy="1030248"/>
          </a:xfrm>
          <a:prstGeom prst="rect">
            <a:avLst/>
          </a:prstGeom>
        </p:spPr>
      </p:pic>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93279" y="2455698"/>
            <a:ext cx="1689547" cy="1237593"/>
          </a:xfrm>
          <a:prstGeom prst="rect">
            <a:avLst/>
          </a:prstGeom>
        </p:spPr>
      </p:pic>
      <p:pic>
        <p:nvPicPr>
          <p:cNvPr id="15" name="Picture 14"/>
          <p:cNvPicPr>
            <a:picLocks noChangeAspect="1"/>
          </p:cNvPicPr>
          <p:nvPr/>
        </p:nvPicPr>
        <p:blipFill rotWithShape="1">
          <a:blip r:embed="rId7">
            <a:duotone>
              <a:schemeClr val="accent1">
                <a:shade val="45000"/>
                <a:satMod val="135000"/>
              </a:schemeClr>
              <a:prstClr val="white"/>
            </a:duotone>
          </a:blip>
          <a:srcRect b="10716"/>
          <a:stretch/>
        </p:blipFill>
        <p:spPr>
          <a:xfrm>
            <a:off x="628647" y="3716980"/>
            <a:ext cx="1218811" cy="1178893"/>
          </a:xfrm>
          <a:prstGeom prst="rect">
            <a:avLst/>
          </a:prstGeom>
        </p:spPr>
      </p:pic>
      <p:sp>
        <p:nvSpPr>
          <p:cNvPr id="16" name="Rectangle 15"/>
          <p:cNvSpPr/>
          <p:nvPr/>
        </p:nvSpPr>
        <p:spPr>
          <a:xfrm>
            <a:off x="2445488" y="1735653"/>
            <a:ext cx="6069862" cy="51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tx1"/>
                </a:solidFill>
                <a:effectLst/>
                <a:latin typeface="Calibri" charset="0"/>
                <a:ea typeface="Calibri" charset="0"/>
                <a:cs typeface="Calibri" charset="0"/>
              </a:rPr>
              <a:t>14.7 million</a:t>
            </a:r>
            <a:r>
              <a:rPr lang="en-US" b="0" i="0" dirty="0" smtClean="0">
                <a:solidFill>
                  <a:schemeClr val="tx1"/>
                </a:solidFill>
                <a:effectLst/>
                <a:latin typeface="Calibri" charset="0"/>
                <a:ea typeface="Calibri" charset="0"/>
                <a:cs typeface="Calibri" charset="0"/>
              </a:rPr>
              <a:t> employees, or </a:t>
            </a:r>
            <a:r>
              <a:rPr lang="en-US" b="1" i="0" dirty="0" smtClean="0">
                <a:solidFill>
                  <a:schemeClr val="tx1"/>
                </a:solidFill>
                <a:effectLst/>
                <a:latin typeface="Calibri" charset="0"/>
                <a:ea typeface="Calibri" charset="0"/>
                <a:cs typeface="Calibri" charset="0"/>
              </a:rPr>
              <a:t>10% </a:t>
            </a:r>
            <a:r>
              <a:rPr lang="en-US" dirty="0" smtClean="0">
                <a:solidFill>
                  <a:schemeClr val="tx1"/>
                </a:solidFill>
                <a:latin typeface="Calibri" charset="0"/>
                <a:ea typeface="Calibri" charset="0"/>
                <a:cs typeface="Calibri" charset="0"/>
              </a:rPr>
              <a:t>of the U.S. workforce</a:t>
            </a:r>
            <a:endParaRPr lang="en-US" b="1" i="0" dirty="0" smtClean="0">
              <a:solidFill>
                <a:schemeClr val="tx1"/>
              </a:solidFill>
              <a:effectLst/>
              <a:latin typeface="Calibri" charset="0"/>
              <a:ea typeface="Calibri" charset="0"/>
              <a:cs typeface="Calibri" charset="0"/>
            </a:endParaRPr>
          </a:p>
        </p:txBody>
      </p:sp>
      <p:sp>
        <p:nvSpPr>
          <p:cNvPr id="17" name="Rectangle 16"/>
          <p:cNvSpPr/>
          <p:nvPr/>
        </p:nvSpPr>
        <p:spPr>
          <a:xfrm>
            <a:off x="2445488" y="2883622"/>
            <a:ext cx="6069862" cy="51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tx1"/>
                </a:solidFill>
                <a:effectLst/>
                <a:latin typeface="Calibri" charset="0"/>
                <a:ea typeface="Calibri" charset="0"/>
                <a:cs typeface="Calibri" charset="0"/>
              </a:rPr>
              <a:t>1 million+</a:t>
            </a:r>
            <a:r>
              <a:rPr lang="en-US" dirty="0" smtClean="0">
                <a:solidFill>
                  <a:schemeClr val="tx1"/>
                </a:solidFill>
                <a:latin typeface="Calibri" charset="0"/>
                <a:ea typeface="Calibri" charset="0"/>
                <a:cs typeface="Calibri" charset="0"/>
              </a:rPr>
              <a:t> </a:t>
            </a:r>
            <a:r>
              <a:rPr lang="en-US" b="0" i="0" dirty="0" smtClean="0">
                <a:solidFill>
                  <a:schemeClr val="tx1"/>
                </a:solidFill>
                <a:effectLst/>
                <a:latin typeface="Calibri" charset="0"/>
                <a:ea typeface="Calibri" charset="0"/>
                <a:cs typeface="Calibri" charset="0"/>
              </a:rPr>
              <a:t>locations in the United States (~</a:t>
            </a:r>
            <a:r>
              <a:rPr lang="en-US" b="1" dirty="0" smtClean="0">
                <a:solidFill>
                  <a:schemeClr val="tx1"/>
                </a:solidFill>
                <a:latin typeface="Calibri" charset="0"/>
                <a:ea typeface="Calibri" charset="0"/>
                <a:cs typeface="Calibri" charset="0"/>
              </a:rPr>
              <a:t>7</a:t>
            </a:r>
            <a:r>
              <a:rPr lang="en-US" b="1" i="0" dirty="0" smtClean="0">
                <a:solidFill>
                  <a:schemeClr val="tx1"/>
                </a:solidFill>
                <a:effectLst/>
                <a:latin typeface="Calibri" charset="0"/>
                <a:ea typeface="Calibri" charset="0"/>
                <a:cs typeface="Calibri" charset="0"/>
              </a:rPr>
              <a:t>% </a:t>
            </a:r>
            <a:r>
              <a:rPr lang="en-US" b="0" i="0" dirty="0" smtClean="0">
                <a:solidFill>
                  <a:schemeClr val="tx1"/>
                </a:solidFill>
                <a:effectLst/>
                <a:latin typeface="Calibri" charset="0"/>
                <a:ea typeface="Calibri" charset="0"/>
                <a:cs typeface="Calibri" charset="0"/>
              </a:rPr>
              <a:t>from California)</a:t>
            </a:r>
          </a:p>
        </p:txBody>
      </p:sp>
      <p:sp>
        <p:nvSpPr>
          <p:cNvPr id="18" name="Rectangle 17"/>
          <p:cNvSpPr/>
          <p:nvPr/>
        </p:nvSpPr>
        <p:spPr>
          <a:xfrm>
            <a:off x="2445488" y="4031591"/>
            <a:ext cx="6069862" cy="51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tx1"/>
                </a:solidFill>
                <a:effectLst/>
                <a:latin typeface="Calibri" charset="0"/>
                <a:ea typeface="Calibri" charset="0"/>
                <a:cs typeface="Calibri" charset="0"/>
              </a:rPr>
              <a:t>$799 billion</a:t>
            </a:r>
            <a:r>
              <a:rPr lang="en-US" dirty="0">
                <a:solidFill>
                  <a:schemeClr val="tx1"/>
                </a:solidFill>
                <a:latin typeface="Calibri" charset="0"/>
                <a:ea typeface="Calibri" charset="0"/>
                <a:cs typeface="Calibri" charset="0"/>
              </a:rPr>
              <a:t> </a:t>
            </a:r>
            <a:r>
              <a:rPr lang="en-US" dirty="0" smtClean="0">
                <a:solidFill>
                  <a:schemeClr val="tx1"/>
                </a:solidFill>
                <a:latin typeface="Calibri" charset="0"/>
                <a:ea typeface="Calibri" charset="0"/>
                <a:cs typeface="Calibri" charset="0"/>
              </a:rPr>
              <a:t>in </a:t>
            </a:r>
            <a:r>
              <a:rPr lang="en-US" b="0" i="0" dirty="0" smtClean="0">
                <a:solidFill>
                  <a:schemeClr val="tx1"/>
                </a:solidFill>
                <a:effectLst/>
                <a:latin typeface="Calibri" charset="0"/>
                <a:ea typeface="Calibri" charset="0"/>
                <a:cs typeface="Calibri" charset="0"/>
              </a:rPr>
              <a:t>sales (~</a:t>
            </a:r>
            <a:r>
              <a:rPr lang="en-US" b="1" i="0" dirty="0" smtClean="0">
                <a:solidFill>
                  <a:schemeClr val="tx1"/>
                </a:solidFill>
                <a:effectLst/>
                <a:latin typeface="Calibri" charset="0"/>
                <a:ea typeface="Calibri" charset="0"/>
                <a:cs typeface="Calibri" charset="0"/>
              </a:rPr>
              <a:t>10% </a:t>
            </a:r>
            <a:r>
              <a:rPr lang="en-US" b="0" i="0" dirty="0" smtClean="0">
                <a:solidFill>
                  <a:schemeClr val="tx1"/>
                </a:solidFill>
                <a:effectLst/>
                <a:latin typeface="Calibri" charset="0"/>
                <a:ea typeface="Calibri" charset="0"/>
                <a:cs typeface="Calibri" charset="0"/>
              </a:rPr>
              <a:t>from California)</a:t>
            </a:r>
          </a:p>
        </p:txBody>
      </p:sp>
      <p:sp>
        <p:nvSpPr>
          <p:cNvPr id="19" name="Rectangle 18"/>
          <p:cNvSpPr/>
          <p:nvPr/>
        </p:nvSpPr>
        <p:spPr>
          <a:xfrm>
            <a:off x="2445488" y="5179559"/>
            <a:ext cx="6069862" cy="51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tx1"/>
                </a:solidFill>
                <a:effectLst/>
                <a:latin typeface="Calibri" charset="0"/>
                <a:ea typeface="Calibri" charset="0"/>
                <a:cs typeface="Calibri" charset="0"/>
              </a:rPr>
              <a:t>1.6 million</a:t>
            </a:r>
            <a:r>
              <a:rPr lang="en-US" b="0" i="0" dirty="0" smtClean="0">
                <a:solidFill>
                  <a:schemeClr val="tx1"/>
                </a:solidFill>
                <a:effectLst/>
                <a:latin typeface="Calibri" charset="0"/>
                <a:ea typeface="Calibri" charset="0"/>
                <a:cs typeface="Calibri" charset="0"/>
              </a:rPr>
              <a:t> new restaurant jobs created by the year 2027</a:t>
            </a:r>
          </a:p>
        </p:txBody>
      </p:sp>
    </p:spTree>
    <p:extLst>
      <p:ext uri="{BB962C8B-B14F-4D97-AF65-F5344CB8AC3E}">
        <p14:creationId xmlns:p14="http://schemas.microsoft.com/office/powerpoint/2010/main" val="1933387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sp>
        <p:nvSpPr>
          <p:cNvPr id="4" name="Rectangle 3"/>
          <p:cNvSpPr/>
          <p:nvPr/>
        </p:nvSpPr>
        <p:spPr>
          <a:xfrm>
            <a:off x="628650" y="1244186"/>
            <a:ext cx="7886700" cy="3402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Calibri" charset="0"/>
                <a:ea typeface="Calibri" charset="0"/>
                <a:cs typeface="Calibri" charset="0"/>
              </a:rPr>
              <a:t>Overview</a:t>
            </a:r>
            <a:endParaRPr lang="en-US" b="1" dirty="0">
              <a:solidFill>
                <a:schemeClr val="tx1"/>
              </a:solidFill>
              <a:latin typeface="Calibri" charset="0"/>
              <a:ea typeface="Calibri" charset="0"/>
              <a:cs typeface="Calibri" charset="0"/>
            </a:endParaRPr>
          </a:p>
        </p:txBody>
      </p:sp>
      <p:sp>
        <p:nvSpPr>
          <p:cNvPr id="6" name="Rectangle 5"/>
          <p:cNvSpPr/>
          <p:nvPr/>
        </p:nvSpPr>
        <p:spPr>
          <a:xfrm>
            <a:off x="628650" y="1630729"/>
            <a:ext cx="7886700" cy="1350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latin typeface="Calibri" charset="0"/>
                <a:ea typeface="Calibri" charset="0"/>
                <a:cs typeface="Calibri" charset="0"/>
              </a:rPr>
              <a:t>Margins for restaurants are slim. With rising labor costs and rent as well as market saturation, restauranteurs need to take a deeper dive into analytics to make smarter decisions regarding new ventures. The entrance of ‘disruptors’ in the industry (like </a:t>
            </a:r>
            <a:r>
              <a:rPr lang="en-US" dirty="0" err="1" smtClean="0">
                <a:solidFill>
                  <a:schemeClr val="tx1"/>
                </a:solidFill>
                <a:latin typeface="Calibri" charset="0"/>
                <a:ea typeface="Calibri" charset="0"/>
                <a:cs typeface="Calibri" charset="0"/>
              </a:rPr>
              <a:t>DoorDash</a:t>
            </a:r>
            <a:r>
              <a:rPr lang="en-US" dirty="0" smtClean="0">
                <a:solidFill>
                  <a:schemeClr val="tx1"/>
                </a:solidFill>
                <a:latin typeface="Calibri" charset="0"/>
                <a:ea typeface="Calibri" charset="0"/>
                <a:cs typeface="Calibri" charset="0"/>
              </a:rPr>
              <a:t>, </a:t>
            </a:r>
            <a:r>
              <a:rPr lang="en-US" dirty="0" err="1" smtClean="0">
                <a:solidFill>
                  <a:schemeClr val="tx1"/>
                </a:solidFill>
                <a:latin typeface="Calibri" charset="0"/>
                <a:ea typeface="Calibri" charset="0"/>
                <a:cs typeface="Calibri" charset="0"/>
              </a:rPr>
              <a:t>UberEATs</a:t>
            </a:r>
            <a:r>
              <a:rPr lang="en-US" dirty="0" smtClean="0">
                <a:solidFill>
                  <a:schemeClr val="tx1"/>
                </a:solidFill>
                <a:latin typeface="Calibri" charset="0"/>
                <a:ea typeface="Calibri" charset="0"/>
                <a:cs typeface="Calibri" charset="0"/>
              </a:rPr>
              <a:t>) will continue to threaten the industry.</a:t>
            </a:r>
          </a:p>
        </p:txBody>
      </p:sp>
      <p:grpSp>
        <p:nvGrpSpPr>
          <p:cNvPr id="40" name="Group 39"/>
          <p:cNvGrpSpPr/>
          <p:nvPr/>
        </p:nvGrpSpPr>
        <p:grpSpPr>
          <a:xfrm>
            <a:off x="628650" y="4673610"/>
            <a:ext cx="7795260" cy="1377950"/>
            <a:chOff x="628650" y="4584308"/>
            <a:chExt cx="7795260" cy="1377950"/>
          </a:xfrm>
        </p:grpSpPr>
        <p:sp>
          <p:nvSpPr>
            <p:cNvPr id="8" name="Rectangle 7"/>
            <p:cNvSpPr/>
            <p:nvPr/>
          </p:nvSpPr>
          <p:spPr>
            <a:xfrm>
              <a:off x="628650" y="4861803"/>
              <a:ext cx="914400" cy="8229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Identify</a:t>
              </a:r>
              <a:endParaRPr lang="en-US" sz="1600" dirty="0">
                <a:solidFill>
                  <a:schemeClr val="tx1"/>
                </a:solidFill>
              </a:endParaRPr>
            </a:p>
          </p:txBody>
        </p:sp>
        <p:cxnSp>
          <p:nvCxnSpPr>
            <p:cNvPr id="9" name="Straight Arrow Connector 8"/>
            <p:cNvCxnSpPr>
              <a:stCxn id="8" idx="3"/>
              <a:endCxn id="13" idx="1"/>
            </p:cNvCxnSpPr>
            <p:nvPr/>
          </p:nvCxnSpPr>
          <p:spPr>
            <a:xfrm flipV="1">
              <a:off x="1543050" y="5270108"/>
              <a:ext cx="226314" cy="31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69364" y="4584308"/>
              <a:ext cx="1554480" cy="1371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Data Acquisition</a:t>
              </a:r>
              <a:endParaRPr lang="en-US" sz="1600" dirty="0">
                <a:solidFill>
                  <a:schemeClr val="tx1"/>
                </a:solidFill>
              </a:endParaRPr>
            </a:p>
          </p:txBody>
        </p:sp>
        <p:sp>
          <p:nvSpPr>
            <p:cNvPr id="16" name="Rectangle 15"/>
            <p:cNvSpPr/>
            <p:nvPr/>
          </p:nvSpPr>
          <p:spPr>
            <a:xfrm>
              <a:off x="3582162" y="4904348"/>
              <a:ext cx="731520" cy="7315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Mine</a:t>
              </a:r>
              <a:endParaRPr lang="en-US" sz="1600" dirty="0">
                <a:solidFill>
                  <a:schemeClr val="tx1"/>
                </a:solidFill>
              </a:endParaRPr>
            </a:p>
          </p:txBody>
        </p:sp>
        <p:sp>
          <p:nvSpPr>
            <p:cNvPr id="17" name="Rectangle 16"/>
            <p:cNvSpPr/>
            <p:nvPr/>
          </p:nvSpPr>
          <p:spPr>
            <a:xfrm>
              <a:off x="6352794" y="4998963"/>
              <a:ext cx="914400" cy="5486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Model</a:t>
              </a:r>
              <a:endParaRPr lang="en-US" sz="1600" dirty="0">
                <a:solidFill>
                  <a:schemeClr val="tx1"/>
                </a:solidFill>
              </a:endParaRPr>
            </a:p>
          </p:txBody>
        </p:sp>
        <p:sp>
          <p:nvSpPr>
            <p:cNvPr id="18" name="Rectangle 17"/>
            <p:cNvSpPr/>
            <p:nvPr/>
          </p:nvSpPr>
          <p:spPr>
            <a:xfrm>
              <a:off x="7600950" y="4998963"/>
              <a:ext cx="822960" cy="5486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Model</a:t>
              </a:r>
            </a:p>
            <a:p>
              <a:pPr algn="ctr"/>
              <a:r>
                <a:rPr lang="en-US" sz="1600" dirty="0" smtClean="0">
                  <a:solidFill>
                    <a:schemeClr val="tx1"/>
                  </a:solidFill>
                </a:rPr>
                <a:t>Tuning</a:t>
              </a:r>
              <a:endParaRPr lang="en-US" sz="1600" dirty="0">
                <a:solidFill>
                  <a:schemeClr val="tx1"/>
                </a:solidFill>
              </a:endParaRPr>
            </a:p>
          </p:txBody>
        </p:sp>
        <p:sp>
          <p:nvSpPr>
            <p:cNvPr id="22" name="Rectangle 21"/>
            <p:cNvSpPr/>
            <p:nvPr/>
          </p:nvSpPr>
          <p:spPr>
            <a:xfrm>
              <a:off x="4555998" y="4584308"/>
              <a:ext cx="1554480" cy="1371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Refine</a:t>
              </a:r>
              <a:endParaRPr lang="en-US" sz="1600" dirty="0">
                <a:solidFill>
                  <a:schemeClr val="tx1"/>
                </a:solidFill>
              </a:endParaRPr>
            </a:p>
          </p:txBody>
        </p:sp>
        <p:cxnSp>
          <p:nvCxnSpPr>
            <p:cNvPr id="26" name="Straight Arrow Connector 25"/>
            <p:cNvCxnSpPr>
              <a:stCxn id="17" idx="3"/>
              <a:endCxn id="18" idx="1"/>
            </p:cNvCxnSpPr>
            <p:nvPr/>
          </p:nvCxnSpPr>
          <p:spPr>
            <a:xfrm>
              <a:off x="7267194" y="5273283"/>
              <a:ext cx="3337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3"/>
              <a:endCxn id="17" idx="1"/>
            </p:cNvCxnSpPr>
            <p:nvPr/>
          </p:nvCxnSpPr>
          <p:spPr>
            <a:xfrm>
              <a:off x="6110478" y="5270108"/>
              <a:ext cx="242316" cy="31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3"/>
              <a:endCxn id="22" idx="1"/>
            </p:cNvCxnSpPr>
            <p:nvPr/>
          </p:nvCxnSpPr>
          <p:spPr>
            <a:xfrm>
              <a:off x="4313682" y="5270108"/>
              <a:ext cx="2423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3"/>
              <a:endCxn id="16" idx="1"/>
            </p:cNvCxnSpPr>
            <p:nvPr/>
          </p:nvCxnSpPr>
          <p:spPr>
            <a:xfrm>
              <a:off x="3323844" y="5270108"/>
              <a:ext cx="25831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22" idx="2"/>
              <a:endCxn id="13" idx="2"/>
            </p:cNvCxnSpPr>
            <p:nvPr/>
          </p:nvCxnSpPr>
          <p:spPr>
            <a:xfrm rot="5400000">
              <a:off x="3939921" y="4562591"/>
              <a:ext cx="12700" cy="2786634"/>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1" name="Table 40"/>
          <p:cNvGraphicFramePr>
            <a:graphicFrameLocks noGrp="1"/>
          </p:cNvGraphicFramePr>
          <p:nvPr>
            <p:extLst>
              <p:ext uri="{D42A27DB-BD31-4B8C-83A1-F6EECF244321}">
                <p14:modId xmlns:p14="http://schemas.microsoft.com/office/powerpoint/2010/main" val="1993218242"/>
              </p:ext>
            </p:extLst>
          </p:nvPr>
        </p:nvGraphicFramePr>
        <p:xfrm>
          <a:off x="628650" y="2884609"/>
          <a:ext cx="7886701" cy="1540137"/>
        </p:xfrm>
        <a:graphic>
          <a:graphicData uri="http://schemas.openxmlformats.org/drawingml/2006/table">
            <a:tbl>
              <a:tblPr firstRow="1" bandRow="1">
                <a:tableStyleId>{5C22544A-7EE6-4342-B048-85BDC9FD1C3A}</a:tableStyleId>
              </a:tblPr>
              <a:tblGrid>
                <a:gridCol w="1095978"/>
                <a:gridCol w="3842795"/>
                <a:gridCol w="2947928"/>
              </a:tblGrid>
              <a:tr h="267888">
                <a:tc>
                  <a:txBody>
                    <a:bodyPr/>
                    <a:lstStyle/>
                    <a:p>
                      <a:pPr algn="ctr"/>
                      <a:r>
                        <a:rPr lang="en-US" sz="1800" dirty="0" smtClean="0">
                          <a:solidFill>
                            <a:schemeClr val="tx1"/>
                          </a:solidFill>
                          <a:latin typeface="Calibri" charset="0"/>
                          <a:ea typeface="Calibri" charset="0"/>
                          <a:cs typeface="Calibri" charset="0"/>
                        </a:rPr>
                        <a:t>Difficulty</a:t>
                      </a:r>
                      <a:endParaRPr lang="en-US" sz="1800" dirty="0">
                        <a:solidFill>
                          <a:schemeClr val="tx1"/>
                        </a:solidFill>
                        <a:latin typeface="Calibri" charset="0"/>
                        <a:ea typeface="Calibri" charset="0"/>
                        <a:cs typeface="Calibri"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800" dirty="0" smtClean="0">
                          <a:solidFill>
                            <a:schemeClr val="tx1"/>
                          </a:solidFill>
                          <a:latin typeface="Calibri" charset="0"/>
                          <a:ea typeface="Calibri" charset="0"/>
                          <a:cs typeface="Calibri" charset="0"/>
                        </a:rPr>
                        <a:t>Goal</a:t>
                      </a:r>
                      <a:endParaRPr lang="en-US" sz="1800" dirty="0">
                        <a:solidFill>
                          <a:schemeClr val="tx1"/>
                        </a:solidFill>
                        <a:latin typeface="Calibri" charset="0"/>
                        <a:ea typeface="Calibri" charset="0"/>
                        <a:cs typeface="Calibri"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800" dirty="0" smtClean="0">
                          <a:solidFill>
                            <a:schemeClr val="tx1"/>
                          </a:solidFill>
                          <a:latin typeface="Calibri" charset="0"/>
                          <a:ea typeface="Calibri" charset="0"/>
                          <a:cs typeface="Calibri" charset="0"/>
                        </a:rPr>
                        <a:t>Model</a:t>
                      </a:r>
                      <a:endParaRPr lang="en-US" sz="1800" dirty="0">
                        <a:solidFill>
                          <a:schemeClr val="tx1"/>
                        </a:solidFill>
                        <a:latin typeface="Calibri" charset="0"/>
                        <a:ea typeface="Calibri" charset="0"/>
                        <a:cs typeface="Calibri"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91459">
                <a:tc>
                  <a:txBody>
                    <a:bodyPr/>
                    <a:lstStyle/>
                    <a:p>
                      <a:pPr algn="ctr"/>
                      <a:r>
                        <a:rPr lang="en-US" dirty="0" smtClean="0"/>
                        <a:t>1</a:t>
                      </a:r>
                      <a:endParaRPr lang="en-US" dirty="0"/>
                    </a:p>
                  </a:txBody>
                  <a:tcPr anchor="ctr">
                    <a:lnL w="1905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mj-lt"/>
                        <a:buNone/>
                      </a:pPr>
                      <a:r>
                        <a:rPr lang="en-US" dirty="0" smtClean="0">
                          <a:solidFill>
                            <a:schemeClr val="tx1"/>
                          </a:solidFill>
                          <a:latin typeface="Calibri" charset="0"/>
                          <a:ea typeface="Calibri" charset="0"/>
                          <a:cs typeface="Calibri" charset="0"/>
                        </a:rPr>
                        <a:t>Can Yelp parameters predict restaurant closings?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Decision Tree,</a:t>
                      </a:r>
                      <a:r>
                        <a:rPr lang="en-US" baseline="0" dirty="0" smtClean="0"/>
                        <a:t> </a:t>
                      </a:r>
                      <a:r>
                        <a:rPr lang="en-US" dirty="0" smtClean="0"/>
                        <a:t>Random Forest Classifier</a:t>
                      </a:r>
                      <a:endParaRPr lang="en-US" dirty="0"/>
                    </a:p>
                  </a:txBody>
                  <a:tcPr anchor="ctr">
                    <a:lnL w="1270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1459">
                <a:tc>
                  <a:txBody>
                    <a:bodyPr/>
                    <a:lstStyle/>
                    <a:p>
                      <a:pPr algn="ctr"/>
                      <a:r>
                        <a:rPr lang="en-US" dirty="0" smtClean="0"/>
                        <a:t>3</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mj-lt"/>
                        <a:buNone/>
                      </a:pPr>
                      <a:r>
                        <a:rPr lang="en-US" dirty="0" smtClean="0">
                          <a:solidFill>
                            <a:schemeClr val="tx1"/>
                          </a:solidFill>
                          <a:latin typeface="Calibri" charset="0"/>
                          <a:ea typeface="Calibri" charset="0"/>
                          <a:cs typeface="Calibri" charset="0"/>
                        </a:rPr>
                        <a:t>Can Yelp parameters predict the life of a restaurant?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t>TBD</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1459">
                <a:tc>
                  <a:txBody>
                    <a:bodyPr/>
                    <a:lstStyle/>
                    <a:p>
                      <a:pPr algn="ctr"/>
                      <a:r>
                        <a:rPr lang="en-US" dirty="0" smtClean="0"/>
                        <a:t>2</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Calibri" charset="0"/>
                          <a:ea typeface="Calibri" charset="0"/>
                          <a:cs typeface="Calibri" charset="0"/>
                        </a:rPr>
                        <a:t>Is there a restaurant bubble in Los Angeles?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Random Forest Classifier</a:t>
                      </a:r>
                      <a:r>
                        <a:rPr lang="en-US" baseline="0" dirty="0" smtClean="0"/>
                        <a:t> by year</a:t>
                      </a:r>
                      <a:endParaRPr lang="en-US"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622650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a:t>
            </a:r>
            <a:endParaRPr lang="en-US" dirty="0"/>
          </a:p>
        </p:txBody>
      </p:sp>
      <p:grpSp>
        <p:nvGrpSpPr>
          <p:cNvPr id="3" name="Group 2"/>
          <p:cNvGrpSpPr/>
          <p:nvPr/>
        </p:nvGrpSpPr>
        <p:grpSpPr>
          <a:xfrm>
            <a:off x="473819" y="1269129"/>
            <a:ext cx="8041531" cy="4493152"/>
            <a:chOff x="473819" y="1269129"/>
            <a:chExt cx="8041531" cy="4493152"/>
          </a:xfrm>
        </p:grpSpPr>
        <p:sp>
          <p:nvSpPr>
            <p:cNvPr id="4" name="Rectangle 3"/>
            <p:cNvSpPr/>
            <p:nvPr/>
          </p:nvSpPr>
          <p:spPr>
            <a:xfrm>
              <a:off x="628650" y="1410943"/>
              <a:ext cx="1955062"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LA County Data</a:t>
              </a:r>
              <a:endParaRPr lang="en-US" b="1" dirty="0">
                <a:solidFill>
                  <a:schemeClr val="tx1"/>
                </a:solidFill>
              </a:endParaRPr>
            </a:p>
          </p:txBody>
        </p:sp>
        <p:sp>
          <p:nvSpPr>
            <p:cNvPr id="5" name="Rectangle 4"/>
            <p:cNvSpPr/>
            <p:nvPr/>
          </p:nvSpPr>
          <p:spPr>
            <a:xfrm>
              <a:off x="628650" y="2587069"/>
              <a:ext cx="1955062"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Yelp Search</a:t>
              </a:r>
            </a:p>
            <a:p>
              <a:pPr algn="ctr"/>
              <a:r>
                <a:rPr lang="en-US" sz="1400" b="1" dirty="0" smtClean="0">
                  <a:solidFill>
                    <a:schemeClr val="tx1"/>
                  </a:solidFill>
                </a:rPr>
                <a:t>Phone</a:t>
              </a:r>
              <a:endParaRPr lang="en-US" sz="1400" b="1" dirty="0">
                <a:solidFill>
                  <a:schemeClr val="tx1"/>
                </a:solidFill>
              </a:endParaRPr>
            </a:p>
          </p:txBody>
        </p:sp>
        <p:sp>
          <p:nvSpPr>
            <p:cNvPr id="6" name="Rectangle 5"/>
            <p:cNvSpPr/>
            <p:nvPr/>
          </p:nvSpPr>
          <p:spPr>
            <a:xfrm>
              <a:off x="628650" y="3763195"/>
              <a:ext cx="1955062"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Yelp Search</a:t>
              </a:r>
            </a:p>
            <a:p>
              <a:pPr algn="ctr"/>
              <a:r>
                <a:rPr lang="en-US" sz="1400" b="1" dirty="0" smtClean="0">
                  <a:solidFill>
                    <a:schemeClr val="tx1"/>
                  </a:solidFill>
                </a:rPr>
                <a:t>Restaurant and Address</a:t>
              </a:r>
              <a:endParaRPr lang="en-US" sz="1400" b="1" dirty="0">
                <a:solidFill>
                  <a:schemeClr val="tx1"/>
                </a:solidFill>
              </a:endParaRPr>
            </a:p>
          </p:txBody>
        </p:sp>
        <p:sp>
          <p:nvSpPr>
            <p:cNvPr id="7" name="Rectangle 6"/>
            <p:cNvSpPr/>
            <p:nvPr/>
          </p:nvSpPr>
          <p:spPr>
            <a:xfrm>
              <a:off x="628650" y="4939321"/>
              <a:ext cx="1955062"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Yelp Search</a:t>
              </a:r>
            </a:p>
            <a:p>
              <a:pPr algn="ctr"/>
              <a:r>
                <a:rPr lang="en-US" sz="1400" b="1" dirty="0" smtClean="0">
                  <a:solidFill>
                    <a:schemeClr val="tx1"/>
                  </a:solidFill>
                </a:rPr>
                <a:t>Business ID for Reviews</a:t>
              </a:r>
              <a:endParaRPr lang="en-US" sz="1400" b="1" dirty="0">
                <a:solidFill>
                  <a:schemeClr val="tx1"/>
                </a:solidFill>
              </a:endParaRPr>
            </a:p>
          </p:txBody>
        </p:sp>
        <p:cxnSp>
          <p:nvCxnSpPr>
            <p:cNvPr id="9" name="Straight Arrow Connector 8"/>
            <p:cNvCxnSpPr>
              <a:stCxn id="4" idx="2"/>
              <a:endCxn id="5" idx="0"/>
            </p:cNvCxnSpPr>
            <p:nvPr/>
          </p:nvCxnSpPr>
          <p:spPr>
            <a:xfrm>
              <a:off x="1606181" y="2233903"/>
              <a:ext cx="0" cy="3531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6" idx="0"/>
            </p:cNvCxnSpPr>
            <p:nvPr/>
          </p:nvCxnSpPr>
          <p:spPr>
            <a:xfrm>
              <a:off x="1606181" y="3410029"/>
              <a:ext cx="0" cy="3531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1606181" y="4586155"/>
              <a:ext cx="0" cy="3531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37510" y="1410943"/>
              <a:ext cx="5577840" cy="8229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Clean and extract necessary parameters of csv from Los Angeles County website</a:t>
              </a:r>
            </a:p>
          </p:txBody>
        </p:sp>
        <p:sp>
          <p:nvSpPr>
            <p:cNvPr id="26" name="Rectangle 25"/>
            <p:cNvSpPr/>
            <p:nvPr/>
          </p:nvSpPr>
          <p:spPr>
            <a:xfrm>
              <a:off x="2937510" y="2587069"/>
              <a:ext cx="5577840" cy="8229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Yelp claims their phone search will return the most accurate results through their Yelp Phone API</a:t>
              </a:r>
              <a:endParaRPr lang="en-US" dirty="0">
                <a:solidFill>
                  <a:schemeClr val="tx1"/>
                </a:solidFill>
              </a:endParaRPr>
            </a:p>
          </p:txBody>
        </p:sp>
        <p:sp>
          <p:nvSpPr>
            <p:cNvPr id="27" name="Rectangle 26"/>
            <p:cNvSpPr/>
            <p:nvPr/>
          </p:nvSpPr>
          <p:spPr>
            <a:xfrm>
              <a:off x="2937510" y="3763195"/>
              <a:ext cx="5577840" cy="8229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When a phone number is not provided, the restaurant name and location (address, zip, state) will be searched through Yelp Search API</a:t>
              </a:r>
              <a:endParaRPr lang="en-US" dirty="0">
                <a:solidFill>
                  <a:schemeClr val="tx1"/>
                </a:solidFill>
              </a:endParaRPr>
            </a:p>
          </p:txBody>
        </p:sp>
        <p:sp>
          <p:nvSpPr>
            <p:cNvPr id="28" name="Rectangle 27"/>
            <p:cNvSpPr/>
            <p:nvPr/>
          </p:nvSpPr>
          <p:spPr>
            <a:xfrm>
              <a:off x="2937510" y="4939321"/>
              <a:ext cx="5577840" cy="8229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Once the correct business ID is obtained, the restaurant name will be searched by the Yelp unique business ID </a:t>
              </a:r>
              <a:r>
                <a:rPr lang="en-US" dirty="0" err="1" smtClean="0">
                  <a:solidFill>
                    <a:schemeClr val="tx1"/>
                  </a:solidFill>
                </a:rPr>
                <a:t>url</a:t>
              </a:r>
              <a:r>
                <a:rPr lang="en-US" dirty="0" smtClean="0">
                  <a:solidFill>
                    <a:schemeClr val="tx1"/>
                  </a:solidFill>
                </a:rPr>
                <a:t>, and the </a:t>
              </a:r>
              <a:r>
                <a:rPr lang="en-US" dirty="0" err="1" smtClean="0">
                  <a:solidFill>
                    <a:schemeClr val="tx1"/>
                  </a:solidFill>
                </a:rPr>
                <a:t>json</a:t>
              </a:r>
              <a:r>
                <a:rPr lang="en-US" dirty="0" smtClean="0">
                  <a:solidFill>
                    <a:schemeClr val="tx1"/>
                  </a:solidFill>
                </a:rPr>
                <a:t> will be parsed to return review information</a:t>
              </a:r>
              <a:endParaRPr lang="en-US" dirty="0">
                <a:solidFill>
                  <a:schemeClr val="tx1"/>
                </a:solidFill>
              </a:endParaRPr>
            </a:p>
          </p:txBody>
        </p:sp>
        <p:sp>
          <p:nvSpPr>
            <p:cNvPr id="29" name="Oval 28"/>
            <p:cNvSpPr/>
            <p:nvPr/>
          </p:nvSpPr>
          <p:spPr>
            <a:xfrm>
              <a:off x="473819" y="1269129"/>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a:t>
              </a:r>
              <a:endParaRPr lang="en-US"/>
            </a:p>
          </p:txBody>
        </p:sp>
        <p:sp>
          <p:nvSpPr>
            <p:cNvPr id="33" name="Oval 32"/>
            <p:cNvSpPr/>
            <p:nvPr/>
          </p:nvSpPr>
          <p:spPr>
            <a:xfrm>
              <a:off x="473819" y="244033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34" name="Oval 33"/>
            <p:cNvSpPr/>
            <p:nvPr/>
          </p:nvSpPr>
          <p:spPr>
            <a:xfrm>
              <a:off x="495747" y="3611533"/>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35" name="Oval 34"/>
            <p:cNvSpPr/>
            <p:nvPr/>
          </p:nvSpPr>
          <p:spPr>
            <a:xfrm>
              <a:off x="495747" y="4792583"/>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grpSp>
    </p:spTree>
    <p:extLst>
      <p:ext uri="{BB962C8B-B14F-4D97-AF65-F5344CB8AC3E}">
        <p14:creationId xmlns:p14="http://schemas.microsoft.com/office/powerpoint/2010/main" val="1183674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628650" y="4087882"/>
            <a:ext cx="3840480" cy="2377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t"/>
          <a:lstStyle/>
          <a:p>
            <a:pPr marR="0" lvl="3" defTabSz="914400" eaLnBrk="1" fontAlgn="auto" latinLnBrk="0" hangingPunct="1">
              <a:lnSpc>
                <a:spcPct val="100000"/>
              </a:lnSpc>
              <a:spcBef>
                <a:spcPts val="0"/>
              </a:spcBef>
              <a:spcAft>
                <a:spcPts val="600"/>
              </a:spcAft>
              <a:buClrTx/>
              <a:buSzTx/>
              <a:tabLst/>
              <a:defRPr/>
            </a:pPr>
            <a:endParaRPr lang="en-US" sz="1600" b="1" dirty="0" smtClean="0">
              <a:solidFill>
                <a:schemeClr val="tx1"/>
              </a:solidFill>
            </a:endParaRPr>
          </a:p>
          <a:p>
            <a:pPr marR="0" lvl="3" defTabSz="914400" eaLnBrk="1" fontAlgn="auto" latinLnBrk="0" hangingPunct="1">
              <a:lnSpc>
                <a:spcPct val="100000"/>
              </a:lnSpc>
              <a:spcBef>
                <a:spcPts val="0"/>
              </a:spcBef>
              <a:spcAft>
                <a:spcPts val="600"/>
              </a:spcAft>
              <a:buClrTx/>
              <a:buSzTx/>
              <a:tabLst/>
              <a:defRPr/>
            </a:pPr>
            <a:r>
              <a:rPr lang="en-US" sz="1600" b="1" dirty="0" smtClean="0">
                <a:solidFill>
                  <a:schemeClr val="tx1"/>
                </a:solidFill>
              </a:rPr>
              <a:t>Issue: </a:t>
            </a:r>
            <a:r>
              <a:rPr lang="en-US" sz="1600" dirty="0" smtClean="0">
                <a:solidFill>
                  <a:schemeClr val="tx1"/>
                </a:solidFill>
              </a:rPr>
              <a:t>Is it a misspelling, or a different restaurant? How can we accurately aggregate?</a:t>
            </a:r>
            <a:endParaRPr lang="en-US" sz="1600" b="1" dirty="0" smtClean="0">
              <a:solidFill>
                <a:schemeClr val="tx1"/>
              </a:solidFill>
            </a:endParaRPr>
          </a:p>
          <a:p>
            <a:pPr marR="0" lvl="3" defTabSz="914400" eaLnBrk="1" fontAlgn="auto" latinLnBrk="0" hangingPunct="1">
              <a:lnSpc>
                <a:spcPct val="100000"/>
              </a:lnSpc>
              <a:spcBef>
                <a:spcPts val="0"/>
              </a:spcBef>
              <a:spcAft>
                <a:spcPts val="600"/>
              </a:spcAft>
              <a:buClrTx/>
              <a:buSzTx/>
              <a:tabLst/>
              <a:defRPr/>
            </a:pPr>
            <a:r>
              <a:rPr lang="en-US" sz="1600" b="1" dirty="0" smtClean="0">
                <a:solidFill>
                  <a:schemeClr val="tx1"/>
                </a:solidFill>
              </a:rPr>
              <a:t>Solution: </a:t>
            </a:r>
            <a:r>
              <a:rPr lang="en-US" sz="1600" dirty="0" smtClean="0">
                <a:solidFill>
                  <a:schemeClr val="tx1"/>
                </a:solidFill>
              </a:rPr>
              <a:t>Partial solve with Regex, but room for error</a:t>
            </a:r>
            <a:endParaRPr lang="en-US" sz="1600" b="1" dirty="0">
              <a:solidFill>
                <a:schemeClr val="tx1"/>
              </a:solidFill>
            </a:endParaRPr>
          </a:p>
        </p:txBody>
      </p:sp>
      <p:sp>
        <p:nvSpPr>
          <p:cNvPr id="8" name="Rectangle 7"/>
          <p:cNvSpPr/>
          <p:nvPr/>
        </p:nvSpPr>
        <p:spPr>
          <a:xfrm>
            <a:off x="628651" y="1525183"/>
            <a:ext cx="3840480" cy="2377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t"/>
          <a:lstStyle/>
          <a:p>
            <a:pPr marR="0" lvl="3" defTabSz="914400" eaLnBrk="1" fontAlgn="auto" latinLnBrk="0" hangingPunct="1">
              <a:lnSpc>
                <a:spcPct val="100000"/>
              </a:lnSpc>
              <a:spcBef>
                <a:spcPts val="0"/>
              </a:spcBef>
              <a:spcAft>
                <a:spcPts val="600"/>
              </a:spcAft>
              <a:buClrTx/>
              <a:buSzTx/>
              <a:tabLst/>
              <a:defRPr/>
            </a:pPr>
            <a:endParaRPr lang="en-US" sz="1600" b="1" dirty="0" smtClean="0">
              <a:solidFill>
                <a:schemeClr val="tx1"/>
              </a:solidFill>
            </a:endParaRPr>
          </a:p>
          <a:p>
            <a:pPr marR="0" lvl="3" defTabSz="914400" eaLnBrk="1" fontAlgn="auto" latinLnBrk="0" hangingPunct="1">
              <a:lnSpc>
                <a:spcPct val="100000"/>
              </a:lnSpc>
              <a:spcBef>
                <a:spcPts val="0"/>
              </a:spcBef>
              <a:spcAft>
                <a:spcPts val="600"/>
              </a:spcAft>
              <a:buClrTx/>
              <a:buSzTx/>
              <a:tabLst/>
              <a:defRPr/>
            </a:pPr>
            <a:r>
              <a:rPr lang="en-US" sz="1600" b="1" dirty="0" smtClean="0">
                <a:solidFill>
                  <a:schemeClr val="tx1"/>
                </a:solidFill>
              </a:rPr>
              <a:t>Issue: </a:t>
            </a:r>
            <a:r>
              <a:rPr lang="en-US" sz="1600" dirty="0" smtClean="0">
                <a:solidFill>
                  <a:schemeClr val="tx1"/>
                </a:solidFill>
              </a:rPr>
              <a:t>A pound sign will throw off our ‘best match’ Yelp results when we use their API</a:t>
            </a:r>
          </a:p>
          <a:p>
            <a:pPr marR="0" lvl="3" defTabSz="914400" eaLnBrk="1" fontAlgn="auto" latinLnBrk="0" hangingPunct="1">
              <a:lnSpc>
                <a:spcPct val="100000"/>
              </a:lnSpc>
              <a:spcBef>
                <a:spcPts val="0"/>
              </a:spcBef>
              <a:spcAft>
                <a:spcPts val="0"/>
              </a:spcAft>
              <a:buClrTx/>
              <a:buSzTx/>
              <a:tabLst/>
              <a:defRPr/>
            </a:pPr>
            <a:r>
              <a:rPr lang="en-US" sz="1600" b="1" dirty="0" smtClean="0">
                <a:solidFill>
                  <a:schemeClr val="tx1"/>
                </a:solidFill>
              </a:rPr>
              <a:t>Solution: </a:t>
            </a:r>
            <a:r>
              <a:rPr lang="en-US" sz="1600" dirty="0" smtClean="0">
                <a:solidFill>
                  <a:schemeClr val="tx1"/>
                </a:solidFill>
              </a:rPr>
              <a:t>Regex</a:t>
            </a:r>
            <a:endParaRPr lang="en-US" sz="1600" b="1" dirty="0">
              <a:solidFill>
                <a:schemeClr val="tx1"/>
              </a:solidFill>
            </a:endParaRPr>
          </a:p>
        </p:txBody>
      </p:sp>
      <p:sp>
        <p:nvSpPr>
          <p:cNvPr id="2" name="Title 1"/>
          <p:cNvSpPr>
            <a:spLocks noGrp="1"/>
          </p:cNvSpPr>
          <p:nvPr>
            <p:ph type="title"/>
          </p:nvPr>
        </p:nvSpPr>
        <p:spPr/>
        <p:txBody>
          <a:bodyPr/>
          <a:lstStyle/>
          <a:p>
            <a:r>
              <a:rPr lang="en-US" dirty="0"/>
              <a:t> </a:t>
            </a:r>
            <a:r>
              <a:rPr lang="en-US" dirty="0" smtClean="0"/>
              <a:t>    LA County Data Issues</a:t>
            </a:r>
            <a:endParaRPr lang="en-US" dirty="0"/>
          </a:p>
        </p:txBody>
      </p:sp>
      <p:sp>
        <p:nvSpPr>
          <p:cNvPr id="29" name="Oval 28"/>
          <p:cNvSpPr/>
          <p:nvPr/>
        </p:nvSpPr>
        <p:spPr>
          <a:xfrm>
            <a:off x="628650" y="500988"/>
            <a:ext cx="457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pic>
        <p:nvPicPr>
          <p:cNvPr id="3" name="Picture 2"/>
          <p:cNvPicPr>
            <a:picLocks noChangeAspect="1"/>
          </p:cNvPicPr>
          <p:nvPr/>
        </p:nvPicPr>
        <p:blipFill>
          <a:blip r:embed="rId3"/>
          <a:stretch>
            <a:fillRect/>
          </a:stretch>
        </p:blipFill>
        <p:spPr>
          <a:xfrm>
            <a:off x="756241" y="1785907"/>
            <a:ext cx="1176396" cy="1887869"/>
          </a:xfrm>
          <a:prstGeom prst="rect">
            <a:avLst/>
          </a:prstGeom>
        </p:spPr>
      </p:pic>
      <p:sp>
        <p:nvSpPr>
          <p:cNvPr id="11" name="Rectangle 10"/>
          <p:cNvSpPr/>
          <p:nvPr/>
        </p:nvSpPr>
        <p:spPr>
          <a:xfrm>
            <a:off x="756240" y="1388022"/>
            <a:ext cx="2377440" cy="30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Suite or Store Number</a:t>
            </a:r>
            <a:endParaRPr lang="en-US" b="1" dirty="0">
              <a:solidFill>
                <a:schemeClr val="tx1"/>
              </a:solidFill>
            </a:endParaRPr>
          </a:p>
        </p:txBody>
      </p:sp>
      <p:sp>
        <p:nvSpPr>
          <p:cNvPr id="24" name="Rectangle 23"/>
          <p:cNvSpPr/>
          <p:nvPr/>
        </p:nvSpPr>
        <p:spPr>
          <a:xfrm>
            <a:off x="4674871" y="1525183"/>
            <a:ext cx="3840480" cy="2377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marR="0" lvl="3" defTabSz="914400" eaLnBrk="1" fontAlgn="auto" latinLnBrk="0" hangingPunct="1">
              <a:lnSpc>
                <a:spcPct val="100000"/>
              </a:lnSpc>
              <a:spcBef>
                <a:spcPts val="0"/>
              </a:spcBef>
              <a:spcAft>
                <a:spcPts val="0"/>
              </a:spcAft>
              <a:buClrTx/>
              <a:buSzTx/>
              <a:tabLst/>
              <a:defRPr/>
            </a:pPr>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pPr>
              <a:spcAft>
                <a:spcPts val="600"/>
              </a:spcAft>
            </a:pPr>
            <a:r>
              <a:rPr lang="en-US" sz="1600" b="1" dirty="0" smtClean="0">
                <a:solidFill>
                  <a:schemeClr val="tx1"/>
                </a:solidFill>
              </a:rPr>
              <a:t>Issue: </a:t>
            </a:r>
            <a:r>
              <a:rPr lang="en-US" sz="1600" dirty="0" smtClean="0">
                <a:solidFill>
                  <a:schemeClr val="tx1"/>
                </a:solidFill>
              </a:rPr>
              <a:t>Multiple inspections for one restaurant</a:t>
            </a:r>
          </a:p>
          <a:p>
            <a:r>
              <a:rPr lang="en-US" sz="1600" b="1" dirty="0" smtClean="0">
                <a:solidFill>
                  <a:schemeClr val="tx1"/>
                </a:solidFill>
              </a:rPr>
              <a:t>Solution: </a:t>
            </a:r>
            <a:r>
              <a:rPr lang="en-US" sz="1600" dirty="0" err="1" smtClean="0">
                <a:solidFill>
                  <a:schemeClr val="tx1"/>
                </a:solidFill>
              </a:rPr>
              <a:t>groupbys</a:t>
            </a:r>
            <a:r>
              <a:rPr lang="en-US" sz="1600" dirty="0" smtClean="0">
                <a:solidFill>
                  <a:schemeClr val="tx1"/>
                </a:solidFill>
              </a:rPr>
              <a:t>, comprehensive dictionaries </a:t>
            </a:r>
          </a:p>
        </p:txBody>
      </p:sp>
      <p:sp>
        <p:nvSpPr>
          <p:cNvPr id="25" name="Rectangle 24"/>
          <p:cNvSpPr/>
          <p:nvPr/>
        </p:nvSpPr>
        <p:spPr>
          <a:xfrm>
            <a:off x="4802462" y="1388023"/>
            <a:ext cx="219456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Multiple Inspections</a:t>
            </a:r>
            <a:endParaRPr lang="en-US" b="1" dirty="0">
              <a:solidFill>
                <a:schemeClr val="tx1"/>
              </a:solidFill>
            </a:endParaRPr>
          </a:p>
        </p:txBody>
      </p:sp>
      <p:sp>
        <p:nvSpPr>
          <p:cNvPr id="31" name="Rectangle 30"/>
          <p:cNvSpPr/>
          <p:nvPr/>
        </p:nvSpPr>
        <p:spPr>
          <a:xfrm>
            <a:off x="756240" y="3950720"/>
            <a:ext cx="13716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Misspellings</a:t>
            </a:r>
            <a:endParaRPr lang="en-US" b="1" dirty="0">
              <a:solidFill>
                <a:schemeClr val="tx1"/>
              </a:solidFill>
            </a:endParaRPr>
          </a:p>
        </p:txBody>
      </p:sp>
      <p:pic>
        <p:nvPicPr>
          <p:cNvPr id="15" name="Picture 14"/>
          <p:cNvPicPr>
            <a:picLocks noChangeAspect="1"/>
          </p:cNvPicPr>
          <p:nvPr/>
        </p:nvPicPr>
        <p:blipFill>
          <a:blip r:embed="rId4"/>
          <a:stretch>
            <a:fillRect/>
          </a:stretch>
        </p:blipFill>
        <p:spPr>
          <a:xfrm>
            <a:off x="765215" y="4405321"/>
            <a:ext cx="1286498" cy="871279"/>
          </a:xfrm>
          <a:prstGeom prst="rect">
            <a:avLst/>
          </a:prstGeom>
        </p:spPr>
      </p:pic>
      <p:pic>
        <p:nvPicPr>
          <p:cNvPr id="16" name="Picture 15"/>
          <p:cNvPicPr>
            <a:picLocks noChangeAspect="1"/>
          </p:cNvPicPr>
          <p:nvPr/>
        </p:nvPicPr>
        <p:blipFill>
          <a:blip r:embed="rId5"/>
          <a:stretch>
            <a:fillRect/>
          </a:stretch>
        </p:blipFill>
        <p:spPr>
          <a:xfrm>
            <a:off x="765215" y="5352900"/>
            <a:ext cx="1268548" cy="1002562"/>
          </a:xfrm>
          <a:prstGeom prst="rect">
            <a:avLst/>
          </a:prstGeom>
        </p:spPr>
      </p:pic>
      <p:sp>
        <p:nvSpPr>
          <p:cNvPr id="38" name="Rectangle 37"/>
          <p:cNvSpPr/>
          <p:nvPr/>
        </p:nvSpPr>
        <p:spPr>
          <a:xfrm>
            <a:off x="4674871" y="4087880"/>
            <a:ext cx="3840480" cy="2377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marR="0" lvl="3" defTabSz="914400" eaLnBrk="1" fontAlgn="auto" latinLnBrk="0" hangingPunct="1">
              <a:lnSpc>
                <a:spcPct val="100000"/>
              </a:lnSpc>
              <a:spcBef>
                <a:spcPts val="0"/>
              </a:spcBef>
              <a:spcAft>
                <a:spcPts val="0"/>
              </a:spcAft>
              <a:buClrTx/>
              <a:buSzTx/>
              <a:tabLst/>
              <a:defRPr/>
            </a:pPr>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endParaRPr lang="en-US" sz="1600" dirty="0" smtClean="0">
              <a:solidFill>
                <a:schemeClr val="tx1"/>
              </a:solidFill>
            </a:endParaRPr>
          </a:p>
          <a:p>
            <a:pPr>
              <a:spcAft>
                <a:spcPts val="600"/>
              </a:spcAft>
            </a:pPr>
            <a:r>
              <a:rPr lang="en-US" sz="1600" b="1" dirty="0" smtClean="0">
                <a:solidFill>
                  <a:schemeClr val="tx1"/>
                </a:solidFill>
              </a:rPr>
              <a:t>Issue: </a:t>
            </a:r>
            <a:r>
              <a:rPr lang="en-US" sz="1600" dirty="0" smtClean="0">
                <a:solidFill>
                  <a:schemeClr val="tx1"/>
                </a:solidFill>
              </a:rPr>
              <a:t>Entertainment/sporting venues, airports, colleges, grocery stores, etc. all require inspections</a:t>
            </a:r>
          </a:p>
          <a:p>
            <a:r>
              <a:rPr lang="en-US" sz="1600" b="1" dirty="0" smtClean="0">
                <a:solidFill>
                  <a:schemeClr val="tx1"/>
                </a:solidFill>
              </a:rPr>
              <a:t>Solution: </a:t>
            </a:r>
            <a:r>
              <a:rPr lang="en-US" sz="1600" dirty="0" smtClean="0">
                <a:solidFill>
                  <a:schemeClr val="tx1"/>
                </a:solidFill>
              </a:rPr>
              <a:t>comprehensive dictionaries </a:t>
            </a:r>
          </a:p>
        </p:txBody>
      </p:sp>
      <p:sp>
        <p:nvSpPr>
          <p:cNvPr id="39" name="Rectangle 38"/>
          <p:cNvSpPr/>
          <p:nvPr/>
        </p:nvSpPr>
        <p:spPr>
          <a:xfrm>
            <a:off x="4802462" y="3950720"/>
            <a:ext cx="292608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Non-restaurant Inspections</a:t>
            </a:r>
            <a:endParaRPr lang="en-US" b="1" dirty="0">
              <a:solidFill>
                <a:schemeClr val="tx1"/>
              </a:solidFill>
            </a:endParaRPr>
          </a:p>
        </p:txBody>
      </p:sp>
      <p:pic>
        <p:nvPicPr>
          <p:cNvPr id="40" name="Picture 39"/>
          <p:cNvPicPr>
            <a:picLocks noChangeAspect="1"/>
          </p:cNvPicPr>
          <p:nvPr/>
        </p:nvPicPr>
        <p:blipFill>
          <a:blip r:embed="rId6"/>
          <a:stretch>
            <a:fillRect/>
          </a:stretch>
        </p:blipFill>
        <p:spPr>
          <a:xfrm>
            <a:off x="4802460" y="4348604"/>
            <a:ext cx="2355471" cy="956044"/>
          </a:xfrm>
          <a:prstGeom prst="rect">
            <a:avLst/>
          </a:prstGeom>
        </p:spPr>
      </p:pic>
      <p:pic>
        <p:nvPicPr>
          <p:cNvPr id="17" name="Picture 16"/>
          <p:cNvPicPr>
            <a:picLocks noChangeAspect="1"/>
          </p:cNvPicPr>
          <p:nvPr/>
        </p:nvPicPr>
        <p:blipFill>
          <a:blip r:embed="rId7"/>
          <a:stretch>
            <a:fillRect/>
          </a:stretch>
        </p:blipFill>
        <p:spPr>
          <a:xfrm>
            <a:off x="4802461" y="1696826"/>
            <a:ext cx="1536046" cy="1093222"/>
          </a:xfrm>
          <a:prstGeom prst="rect">
            <a:avLst/>
          </a:prstGeom>
        </p:spPr>
      </p:pic>
    </p:spTree>
    <p:extLst>
      <p:ext uri="{BB962C8B-B14F-4D97-AF65-F5344CB8AC3E}">
        <p14:creationId xmlns:p14="http://schemas.microsoft.com/office/powerpoint/2010/main" val="16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8651" y="2678592"/>
            <a:ext cx="7886700" cy="16880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0" rtlCol="0" anchor="t"/>
          <a:lstStyle/>
          <a:p>
            <a:pPr marL="342900" indent="-342900">
              <a:spcAft>
                <a:spcPts val="600"/>
              </a:spcAft>
              <a:buFont typeface="+mj-lt"/>
              <a:buAutoNum type="arabicPeriod"/>
              <a:defRPr/>
            </a:pPr>
            <a:r>
              <a:rPr lang="en-US" sz="1400" dirty="0" err="1" smtClean="0">
                <a:solidFill>
                  <a:schemeClr val="tx1"/>
                </a:solidFill>
                <a:latin typeface="Courier" charset="0"/>
                <a:ea typeface="Courier" charset="0"/>
                <a:cs typeface="Courier" charset="0"/>
              </a:rPr>
              <a:t>yp.create_searches</a:t>
            </a:r>
            <a:endParaRPr lang="en-US" sz="1400" dirty="0" smtClean="0">
              <a:solidFill>
                <a:schemeClr val="tx1"/>
              </a:solidFill>
              <a:latin typeface="Courier" charset="0"/>
              <a:ea typeface="Courier" charset="0"/>
              <a:cs typeface="Courier" charset="0"/>
            </a:endParaRPr>
          </a:p>
          <a:p>
            <a:pPr marL="342900" indent="-342900">
              <a:spcAft>
                <a:spcPts val="600"/>
              </a:spcAft>
              <a:buFont typeface="+mj-lt"/>
              <a:buAutoNum type="arabicPeriod"/>
              <a:defRPr/>
            </a:pPr>
            <a:r>
              <a:rPr lang="en-US" sz="1400" dirty="0" err="1" smtClean="0">
                <a:solidFill>
                  <a:schemeClr val="tx1"/>
                </a:solidFill>
                <a:latin typeface="Courier" charset="0"/>
                <a:ea typeface="Courier" charset="0"/>
                <a:cs typeface="Courier" charset="0"/>
              </a:rPr>
              <a:t>yp.yelp_api_calls</a:t>
            </a:r>
            <a:endParaRPr lang="en-US" sz="1400" dirty="0" smtClean="0">
              <a:solidFill>
                <a:schemeClr val="tx1"/>
              </a:solidFill>
              <a:latin typeface="Courier" charset="0"/>
              <a:ea typeface="Courier" charset="0"/>
              <a:cs typeface="Courier" charset="0"/>
            </a:endParaRPr>
          </a:p>
          <a:p>
            <a:pPr marL="342900" indent="-342900">
              <a:spcAft>
                <a:spcPts val="600"/>
              </a:spcAft>
              <a:buFont typeface="+mj-lt"/>
              <a:buAutoNum type="arabicPeriod"/>
              <a:defRPr/>
            </a:pPr>
            <a:r>
              <a:rPr lang="en-US" sz="1400" dirty="0" err="1" smtClean="0">
                <a:solidFill>
                  <a:schemeClr val="tx1"/>
                </a:solidFill>
                <a:latin typeface="Courier" charset="0"/>
                <a:ea typeface="Courier" charset="0"/>
                <a:cs typeface="Courier" charset="0"/>
              </a:rPr>
              <a:t>yp.find_failed_searches</a:t>
            </a:r>
            <a:endParaRPr lang="en-US" sz="1400" dirty="0" smtClean="0">
              <a:solidFill>
                <a:schemeClr val="tx1"/>
              </a:solidFill>
              <a:latin typeface="Courier" charset="0"/>
              <a:ea typeface="Courier" charset="0"/>
              <a:cs typeface="Courier" charset="0"/>
            </a:endParaRPr>
          </a:p>
          <a:p>
            <a:pPr marL="342900" indent="-342900">
              <a:spcAft>
                <a:spcPts val="600"/>
              </a:spcAft>
              <a:buFont typeface="+mj-lt"/>
              <a:buAutoNum type="arabicPeriod"/>
              <a:defRPr/>
            </a:pPr>
            <a:r>
              <a:rPr lang="en-US" sz="1400" dirty="0" err="1" smtClean="0">
                <a:solidFill>
                  <a:schemeClr val="tx1"/>
                </a:solidFill>
                <a:latin typeface="Courier" charset="0"/>
                <a:ea typeface="Courier" charset="0"/>
                <a:cs typeface="Courier" charset="0"/>
              </a:rPr>
              <a:t>yp.format_srch_dict</a:t>
            </a:r>
            <a:endParaRPr lang="en-US" sz="1400" dirty="0">
              <a:solidFill>
                <a:schemeClr val="tx1"/>
              </a:solidFill>
              <a:latin typeface="Courier" charset="0"/>
              <a:ea typeface="Courier" charset="0"/>
              <a:cs typeface="Courier" charset="0"/>
            </a:endParaRPr>
          </a:p>
          <a:p>
            <a:pPr marL="342900" indent="-342900">
              <a:spcAft>
                <a:spcPts val="600"/>
              </a:spcAft>
              <a:buFont typeface="+mj-lt"/>
              <a:buAutoNum type="arabicPeriod"/>
              <a:defRPr/>
            </a:pPr>
            <a:r>
              <a:rPr lang="en-US" sz="1400" dirty="0" err="1" smtClean="0">
                <a:solidFill>
                  <a:schemeClr val="tx1"/>
                </a:solidFill>
                <a:latin typeface="Courier" charset="0"/>
                <a:ea typeface="Courier" charset="0"/>
                <a:cs typeface="Courier" charset="0"/>
              </a:rPr>
              <a:t>yp.pick_correct_matches</a:t>
            </a:r>
            <a:endParaRPr lang="en-US" sz="1400" dirty="0">
              <a:solidFill>
                <a:schemeClr val="tx1"/>
              </a:solidFill>
              <a:latin typeface="Courier" charset="0"/>
              <a:ea typeface="Courier" charset="0"/>
              <a:cs typeface="Courier" charset="0"/>
            </a:endParaRPr>
          </a:p>
        </p:txBody>
      </p:sp>
      <p:sp>
        <p:nvSpPr>
          <p:cNvPr id="2" name="Title 1"/>
          <p:cNvSpPr>
            <a:spLocks noGrp="1"/>
          </p:cNvSpPr>
          <p:nvPr>
            <p:ph type="title"/>
          </p:nvPr>
        </p:nvSpPr>
        <p:spPr>
          <a:xfrm>
            <a:off x="628650" y="365127"/>
            <a:ext cx="8015620" cy="731520"/>
          </a:xfrm>
        </p:spPr>
        <p:txBody>
          <a:bodyPr>
            <a:normAutofit/>
          </a:bodyPr>
          <a:lstStyle/>
          <a:p>
            <a:r>
              <a:rPr lang="en-US" dirty="0"/>
              <a:t> </a:t>
            </a:r>
            <a:r>
              <a:rPr lang="en-US" dirty="0" smtClean="0"/>
              <a:t>    Yelp </a:t>
            </a:r>
            <a:r>
              <a:rPr lang="en-US" smtClean="0"/>
              <a:t>Search </a:t>
            </a:r>
            <a:r>
              <a:rPr lang="en-US" dirty="0"/>
              <a:t>-</a:t>
            </a:r>
            <a:r>
              <a:rPr lang="en-US" smtClean="0"/>
              <a:t> </a:t>
            </a:r>
            <a:r>
              <a:rPr lang="en-US" dirty="0" smtClean="0"/>
              <a:t>Phone </a:t>
            </a:r>
            <a:r>
              <a:rPr lang="en-US" smtClean="0"/>
              <a:t>and Term/Location</a:t>
            </a:r>
            <a:endParaRPr lang="en-US" dirty="0"/>
          </a:p>
        </p:txBody>
      </p:sp>
      <p:sp>
        <p:nvSpPr>
          <p:cNvPr id="29" name="Oval 28"/>
          <p:cNvSpPr/>
          <p:nvPr/>
        </p:nvSpPr>
        <p:spPr>
          <a:xfrm>
            <a:off x="628650" y="500988"/>
            <a:ext cx="457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smtClean="0"/>
              <a:t>B, C</a:t>
            </a:r>
            <a:endParaRPr lang="en-US" sz="1400" dirty="0"/>
          </a:p>
        </p:txBody>
      </p:sp>
      <p:sp>
        <p:nvSpPr>
          <p:cNvPr id="11" name="Rectangle 10"/>
          <p:cNvSpPr/>
          <p:nvPr/>
        </p:nvSpPr>
        <p:spPr>
          <a:xfrm>
            <a:off x="756240" y="2515081"/>
            <a:ext cx="914400" cy="30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Process</a:t>
            </a:r>
            <a:endParaRPr lang="en-US" b="1" dirty="0">
              <a:solidFill>
                <a:schemeClr val="tx1"/>
              </a:solidFill>
            </a:endParaRPr>
          </a:p>
        </p:txBody>
      </p:sp>
      <p:sp>
        <p:nvSpPr>
          <p:cNvPr id="18" name="Rectangle 17"/>
          <p:cNvSpPr/>
          <p:nvPr/>
        </p:nvSpPr>
        <p:spPr>
          <a:xfrm>
            <a:off x="628650" y="4572000"/>
            <a:ext cx="7886700" cy="183120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0" bIns="0" rtlCol="0" anchor="t"/>
          <a:lstStyle/>
          <a:p>
            <a:pPr>
              <a:defRPr/>
            </a:pPr>
            <a:r>
              <a:rPr lang="en-US" sz="1400" dirty="0">
                <a:solidFill>
                  <a:schemeClr val="tx1"/>
                </a:solidFill>
                <a:latin typeface="Courier New" charset="0"/>
                <a:ea typeface="Courier New" charset="0"/>
                <a:cs typeface="Courier New" charset="0"/>
              </a:rPr>
              <a:t>{</a:t>
            </a:r>
            <a:r>
              <a:rPr lang="en-US" sz="1400" dirty="0" smtClean="0">
                <a:solidFill>
                  <a:schemeClr val="tx1"/>
                </a:solidFill>
                <a:latin typeface="Courier New" charset="0"/>
                <a:ea typeface="Courier New" charset="0"/>
                <a:cs typeface="Courier New" charset="0"/>
              </a:rPr>
              <a:t>'Total </a:t>
            </a:r>
            <a:r>
              <a:rPr lang="en-US" sz="1400" dirty="0" err="1">
                <a:solidFill>
                  <a:schemeClr val="tx1"/>
                </a:solidFill>
                <a:latin typeface="Courier New" charset="0"/>
                <a:ea typeface="Courier New" charset="0"/>
                <a:cs typeface="Courier New" charset="0"/>
              </a:rPr>
              <a:t>DataFrame</a:t>
            </a:r>
            <a:r>
              <a:rPr lang="en-US" sz="1400" dirty="0">
                <a:solidFill>
                  <a:schemeClr val="tx1"/>
                </a:solidFill>
                <a:latin typeface="Courier New" charset="0"/>
                <a:ea typeface="Courier New" charset="0"/>
                <a:cs typeface="Courier New" charset="0"/>
              </a:rPr>
              <a:t>': (9094, '100%'),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'Restaurants </a:t>
            </a:r>
            <a:r>
              <a:rPr lang="en-US" sz="1400" dirty="0">
                <a:solidFill>
                  <a:schemeClr val="tx1"/>
                </a:solidFill>
                <a:latin typeface="Courier New" charset="0"/>
                <a:ea typeface="Courier New" charset="0"/>
                <a:cs typeface="Courier New" charset="0"/>
              </a:rPr>
              <a:t>with Phone Provided': (4613, '51.0%'),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'Successful </a:t>
            </a:r>
            <a:r>
              <a:rPr lang="en-US" sz="1400" dirty="0">
                <a:solidFill>
                  <a:schemeClr val="tx1"/>
                </a:solidFill>
                <a:latin typeface="Courier New" charset="0"/>
                <a:ea typeface="Courier New" charset="0"/>
                <a:cs typeface="Courier New" charset="0"/>
              </a:rPr>
              <a:t>Matches from Phone Searches': (2350, '26.0%'),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'Remaining </a:t>
            </a:r>
            <a:r>
              <a:rPr lang="en-US" sz="1400" dirty="0">
                <a:solidFill>
                  <a:schemeClr val="tx1"/>
                </a:solidFill>
                <a:latin typeface="Courier New" charset="0"/>
                <a:ea typeface="Courier New" charset="0"/>
                <a:cs typeface="Courier New" charset="0"/>
              </a:rPr>
              <a:t>Restaurants to Search with Term/Location': (6737, '74.0%'),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'Restaurants </a:t>
            </a:r>
            <a:r>
              <a:rPr lang="en-US" sz="1400" dirty="0">
                <a:solidFill>
                  <a:schemeClr val="tx1"/>
                </a:solidFill>
                <a:latin typeface="Courier New" charset="0"/>
                <a:ea typeface="Courier New" charset="0"/>
                <a:cs typeface="Courier New" charset="0"/>
              </a:rPr>
              <a:t>with Successful Term/Location Searches': (5861, '64.0%'),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'Successful </a:t>
            </a:r>
            <a:r>
              <a:rPr lang="en-US" sz="1400" dirty="0">
                <a:solidFill>
                  <a:schemeClr val="tx1"/>
                </a:solidFill>
                <a:latin typeface="Courier New" charset="0"/>
                <a:ea typeface="Courier New" charset="0"/>
                <a:cs typeface="Courier New" charset="0"/>
              </a:rPr>
              <a:t>Matches from Term/</a:t>
            </a:r>
            <a:r>
              <a:rPr lang="en-US" sz="1400" dirty="0" err="1">
                <a:solidFill>
                  <a:schemeClr val="tx1"/>
                </a:solidFill>
                <a:latin typeface="Courier New" charset="0"/>
                <a:ea typeface="Courier New" charset="0"/>
                <a:cs typeface="Courier New" charset="0"/>
              </a:rPr>
              <a:t>Loc</a:t>
            </a:r>
            <a:r>
              <a:rPr lang="en-US" sz="1400" dirty="0">
                <a:solidFill>
                  <a:schemeClr val="tx1"/>
                </a:solidFill>
                <a:latin typeface="Courier New" charset="0"/>
                <a:ea typeface="Courier New" charset="0"/>
                <a:cs typeface="Courier New" charset="0"/>
              </a:rPr>
              <a:t> Searches': (1183, '13.0%'), </a:t>
            </a:r>
            <a:endParaRPr lang="en-US" sz="1400" dirty="0" smtClean="0">
              <a:solidFill>
                <a:schemeClr val="tx1"/>
              </a:solidFill>
              <a:latin typeface="Courier New" charset="0"/>
              <a:ea typeface="Courier New" charset="0"/>
              <a:cs typeface="Courier New" charset="0"/>
            </a:endParaRPr>
          </a:p>
          <a:p>
            <a:pPr>
              <a:defRPr/>
            </a:pPr>
            <a:r>
              <a:rPr lang="en-US" sz="1400" dirty="0" smtClean="0">
                <a:solidFill>
                  <a:schemeClr val="tx1"/>
                </a:solidFill>
                <a:latin typeface="Courier New" charset="0"/>
                <a:ea typeface="Courier New" charset="0"/>
                <a:cs typeface="Courier New" charset="0"/>
              </a:rPr>
              <a:t> 'Successful </a:t>
            </a:r>
            <a:r>
              <a:rPr lang="en-US" sz="1400" dirty="0">
                <a:solidFill>
                  <a:schemeClr val="tx1"/>
                </a:solidFill>
                <a:latin typeface="Courier New" charset="0"/>
                <a:ea typeface="Courier New" charset="0"/>
                <a:cs typeface="Courier New" charset="0"/>
              </a:rPr>
              <a:t>Matches all Searches': (3533, '39.0%')}</a:t>
            </a:r>
          </a:p>
        </p:txBody>
      </p:sp>
      <p:sp>
        <p:nvSpPr>
          <p:cNvPr id="19" name="Rectangle 18"/>
          <p:cNvSpPr/>
          <p:nvPr/>
        </p:nvSpPr>
        <p:spPr>
          <a:xfrm>
            <a:off x="756239" y="4413440"/>
            <a:ext cx="914400" cy="30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Tracker</a:t>
            </a:r>
            <a:endParaRPr lang="en-US" b="1" dirty="0">
              <a:solidFill>
                <a:schemeClr val="tx1"/>
              </a:solidFill>
            </a:endParaRPr>
          </a:p>
        </p:txBody>
      </p:sp>
      <p:sp>
        <p:nvSpPr>
          <p:cNvPr id="20" name="Rectangle 19"/>
          <p:cNvSpPr/>
          <p:nvPr/>
        </p:nvSpPr>
        <p:spPr>
          <a:xfrm>
            <a:off x="628650" y="1456573"/>
            <a:ext cx="7886700" cy="10223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0" numCol="3" rtlCol="0" anchor="t"/>
          <a:lstStyle/>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err="1" smtClean="0">
                <a:solidFill>
                  <a:schemeClr val="tx1"/>
                </a:solidFill>
                <a:latin typeface="Courier" charset="0"/>
                <a:ea typeface="Courier" charset="0"/>
                <a:cs typeface="Courier" charset="0"/>
              </a:rPr>
              <a:t>business_id</a:t>
            </a: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name</a:t>
            </a: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price </a:t>
            </a:r>
            <a:r>
              <a:rPr lang="en-US" sz="1400" dirty="0" smtClean="0">
                <a:solidFill>
                  <a:schemeClr val="tx1"/>
                </a:solidFill>
                <a:latin typeface="Calibri" charset="0"/>
                <a:ea typeface="Calibri" charset="0"/>
                <a:cs typeface="Calibri" charset="0"/>
              </a:rPr>
              <a:t>($ - $$$$)</a:t>
            </a: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category_1</a:t>
            </a: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category_2</a:t>
            </a: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a:solidFill>
                  <a:schemeClr val="tx1"/>
                </a:solidFill>
                <a:latin typeface="Courier" charset="0"/>
                <a:ea typeface="Courier" charset="0"/>
                <a:cs typeface="Courier" charset="0"/>
              </a:rPr>
              <a:t>c</a:t>
            </a:r>
            <a:r>
              <a:rPr lang="en-US" sz="1400" dirty="0" smtClean="0">
                <a:solidFill>
                  <a:schemeClr val="tx1"/>
                </a:solidFill>
                <a:latin typeface="Courier" charset="0"/>
                <a:ea typeface="Courier" charset="0"/>
                <a:cs typeface="Courier" charset="0"/>
              </a:rPr>
              <a:t>losed</a:t>
            </a: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address </a:t>
            </a: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city, zip</a:t>
            </a: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longitude, latitude</a:t>
            </a: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 </a:t>
            </a:r>
            <a:endParaRPr lang="en-US" sz="1400" dirty="0">
              <a:solidFill>
                <a:schemeClr val="tx1"/>
              </a:solidFill>
              <a:latin typeface="Courier" charset="0"/>
              <a:ea typeface="Courier" charset="0"/>
              <a:cs typeface="Courier" charset="0"/>
            </a:endParaRPr>
          </a:p>
        </p:txBody>
      </p:sp>
      <p:sp>
        <p:nvSpPr>
          <p:cNvPr id="21" name="Rectangle 20"/>
          <p:cNvSpPr/>
          <p:nvPr/>
        </p:nvSpPr>
        <p:spPr>
          <a:xfrm>
            <a:off x="756239" y="1345045"/>
            <a:ext cx="1463040" cy="223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Desired Data</a:t>
            </a:r>
            <a:endParaRPr lang="en-US" b="1" dirty="0">
              <a:solidFill>
                <a:schemeClr val="tx1"/>
              </a:solidFill>
            </a:endParaRPr>
          </a:p>
        </p:txBody>
      </p:sp>
    </p:spTree>
    <p:extLst>
      <p:ext uri="{BB962C8B-B14F-4D97-AF65-F5344CB8AC3E}">
        <p14:creationId xmlns:p14="http://schemas.microsoft.com/office/powerpoint/2010/main" val="1954899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15620" cy="731520"/>
          </a:xfrm>
        </p:spPr>
        <p:txBody>
          <a:bodyPr>
            <a:normAutofit/>
          </a:bodyPr>
          <a:lstStyle/>
          <a:p>
            <a:r>
              <a:rPr lang="en-US" dirty="0"/>
              <a:t> </a:t>
            </a:r>
            <a:r>
              <a:rPr lang="en-US" dirty="0" smtClean="0"/>
              <a:t>    Yelp Search </a:t>
            </a:r>
            <a:r>
              <a:rPr lang="en-US" dirty="0"/>
              <a:t>-</a:t>
            </a:r>
            <a:r>
              <a:rPr lang="en-US" dirty="0" smtClean="0"/>
              <a:t> Business ID</a:t>
            </a:r>
            <a:endParaRPr lang="en-US" dirty="0"/>
          </a:p>
        </p:txBody>
      </p:sp>
      <p:sp>
        <p:nvSpPr>
          <p:cNvPr id="29" name="Oval 28"/>
          <p:cNvSpPr/>
          <p:nvPr/>
        </p:nvSpPr>
        <p:spPr>
          <a:xfrm>
            <a:off x="628650" y="500988"/>
            <a:ext cx="457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t>D</a:t>
            </a:r>
            <a:endParaRPr lang="en-US" dirty="0"/>
          </a:p>
        </p:txBody>
      </p:sp>
      <p:sp>
        <p:nvSpPr>
          <p:cNvPr id="52" name="Rectangle 51"/>
          <p:cNvSpPr/>
          <p:nvPr/>
        </p:nvSpPr>
        <p:spPr>
          <a:xfrm>
            <a:off x="628650" y="1456573"/>
            <a:ext cx="7886700" cy="5239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0" numCol="3" rtlCol="0" anchor="t"/>
          <a:lstStyle/>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err="1" smtClean="0">
                <a:solidFill>
                  <a:schemeClr val="tx1"/>
                </a:solidFill>
                <a:latin typeface="Courier" charset="0"/>
                <a:ea typeface="Courier" charset="0"/>
                <a:cs typeface="Courier" charset="0"/>
              </a:rPr>
              <a:t>avg_rating</a:t>
            </a:r>
            <a:endParaRPr lang="en-US" sz="1400" dirty="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err="1" smtClean="0">
                <a:solidFill>
                  <a:schemeClr val="tx1"/>
                </a:solidFill>
                <a:latin typeface="Courier" charset="0"/>
                <a:ea typeface="Courier" charset="0"/>
                <a:cs typeface="Courier" charset="0"/>
              </a:rPr>
              <a:t>review_count</a:t>
            </a: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err="1" smtClean="0">
                <a:solidFill>
                  <a:schemeClr val="tx1"/>
                </a:solidFill>
                <a:latin typeface="Courier" charset="0"/>
                <a:ea typeface="Courier" charset="0"/>
                <a:cs typeface="Courier" charset="0"/>
              </a:rPr>
              <a:t>review_date</a:t>
            </a: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endParaRPr lang="en-US" sz="1400" dirty="0" smtClean="0">
              <a:solidFill>
                <a:schemeClr val="tx1"/>
              </a:solidFill>
              <a:latin typeface="Courier" charset="0"/>
              <a:ea typeface="Courier" charset="0"/>
              <a:cs typeface="Courier" charset="0"/>
            </a:endParaRPr>
          </a:p>
          <a:p>
            <a:pPr marL="342900" marR="0" lvl="0" indent="-342900" defTabSz="914400" eaLnBrk="1" fontAlgn="auto" latinLnBrk="0" hangingPunct="1">
              <a:lnSpc>
                <a:spcPct val="100000"/>
              </a:lnSpc>
              <a:spcBef>
                <a:spcPts val="0"/>
              </a:spcBef>
              <a:spcAft>
                <a:spcPts val="300"/>
              </a:spcAft>
              <a:buClrTx/>
              <a:buSzTx/>
              <a:buFont typeface="+mj-lt"/>
              <a:buNone/>
              <a:tabLst/>
              <a:defRPr/>
            </a:pPr>
            <a:r>
              <a:rPr lang="en-US" sz="1400" dirty="0" smtClean="0">
                <a:solidFill>
                  <a:schemeClr val="tx1"/>
                </a:solidFill>
                <a:latin typeface="Courier" charset="0"/>
                <a:ea typeface="Courier" charset="0"/>
                <a:cs typeface="Courier" charset="0"/>
              </a:rPr>
              <a:t> </a:t>
            </a:r>
            <a:endParaRPr lang="en-US" sz="1400" dirty="0">
              <a:solidFill>
                <a:schemeClr val="tx1"/>
              </a:solidFill>
              <a:latin typeface="Courier" charset="0"/>
              <a:ea typeface="Courier" charset="0"/>
              <a:cs typeface="Courier" charset="0"/>
            </a:endParaRPr>
          </a:p>
        </p:txBody>
      </p:sp>
      <p:sp>
        <p:nvSpPr>
          <p:cNvPr id="53" name="Rectangle 52"/>
          <p:cNvSpPr/>
          <p:nvPr/>
        </p:nvSpPr>
        <p:spPr>
          <a:xfrm>
            <a:off x="756239" y="1345045"/>
            <a:ext cx="1463040" cy="223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Desired Data</a:t>
            </a:r>
            <a:endParaRPr lang="en-US" b="1" dirty="0">
              <a:solidFill>
                <a:schemeClr val="tx1"/>
              </a:solidFill>
            </a:endParaRPr>
          </a:p>
        </p:txBody>
      </p:sp>
      <p:sp>
        <p:nvSpPr>
          <p:cNvPr id="54" name="Rectangle 53"/>
          <p:cNvSpPr/>
          <p:nvPr/>
        </p:nvSpPr>
        <p:spPr>
          <a:xfrm>
            <a:off x="628650" y="2262566"/>
            <a:ext cx="7886700" cy="386044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tIns="274320" rIns="91440" bIns="0" numCol="1" rtlCol="0" anchor="t"/>
          <a:lstStyle/>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r>
              <a:rPr lang="en-US" sz="1600" dirty="0" smtClean="0">
                <a:solidFill>
                  <a:schemeClr val="tx1"/>
                </a:solidFill>
                <a:latin typeface="Calibri" charset="0"/>
                <a:ea typeface="Calibri" charset="0"/>
                <a:cs typeface="Calibri" charset="0"/>
              </a:rPr>
              <a:t>Yelp Search API returns two things that will be crucial to have as a feature:</a:t>
            </a: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smtClean="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smtClean="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r>
              <a:rPr lang="en-US" sz="1600" dirty="0" smtClean="0">
                <a:solidFill>
                  <a:schemeClr val="tx1"/>
                </a:solidFill>
                <a:latin typeface="Calibri" charset="0"/>
                <a:ea typeface="Calibri" charset="0"/>
                <a:cs typeface="Calibri" charset="0"/>
              </a:rPr>
              <a:t>Yelp Reviews API returns just </a:t>
            </a:r>
            <a:r>
              <a:rPr lang="en-US" sz="1600" b="1" dirty="0" smtClean="0">
                <a:solidFill>
                  <a:schemeClr val="tx1"/>
                </a:solidFill>
                <a:latin typeface="Calibri" charset="0"/>
                <a:ea typeface="Calibri" charset="0"/>
                <a:cs typeface="Calibri" charset="0"/>
              </a:rPr>
              <a:t>THREE</a:t>
            </a:r>
            <a:r>
              <a:rPr lang="en-US" sz="1600" dirty="0" smtClean="0">
                <a:solidFill>
                  <a:schemeClr val="tx1"/>
                </a:solidFill>
                <a:latin typeface="Calibri" charset="0"/>
                <a:ea typeface="Calibri" charset="0"/>
                <a:cs typeface="Calibri" charset="0"/>
              </a:rPr>
              <a:t> reviews for a </a:t>
            </a:r>
            <a:r>
              <a:rPr lang="en-US" sz="1600" dirty="0" err="1" smtClean="0">
                <a:solidFill>
                  <a:schemeClr val="tx1"/>
                </a:solidFill>
                <a:latin typeface="Courier New" charset="0"/>
                <a:ea typeface="Courier New" charset="0"/>
                <a:cs typeface="Courier New" charset="0"/>
              </a:rPr>
              <a:t>business_id</a:t>
            </a:r>
            <a:r>
              <a:rPr lang="en-US" sz="1600" dirty="0" smtClean="0">
                <a:solidFill>
                  <a:schemeClr val="tx1"/>
                </a:solidFill>
                <a:latin typeface="Calibri" charset="0"/>
                <a:ea typeface="Calibri" charset="0"/>
                <a:cs typeface="Calibri" charset="0"/>
              </a:rPr>
              <a:t> search</a:t>
            </a: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smtClean="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smtClean="0">
              <a:solidFill>
                <a:schemeClr val="tx1"/>
              </a:solidFill>
              <a:latin typeface="Calibri" charset="0"/>
              <a:ea typeface="Calibri" charset="0"/>
              <a:cs typeface="Calibri" charset="0"/>
            </a:endParaRPr>
          </a:p>
          <a:p>
            <a:pPr marL="342900" marR="0" lvl="0" indent="-342900" defTabSz="914400" eaLnBrk="1" fontAlgn="auto" latinLnBrk="0" hangingPunct="1">
              <a:lnSpc>
                <a:spcPct val="100000"/>
              </a:lnSpc>
              <a:spcBef>
                <a:spcPts val="0"/>
              </a:spcBef>
              <a:spcAft>
                <a:spcPts val="300"/>
              </a:spcAft>
              <a:buClrTx/>
              <a:buSzTx/>
              <a:buFont typeface="Arial" charset="0"/>
              <a:buChar char="•"/>
              <a:tabLst/>
              <a:defRPr/>
            </a:pPr>
            <a:endParaRPr lang="en-US" sz="1600" dirty="0" smtClean="0">
              <a:solidFill>
                <a:schemeClr val="tx1"/>
              </a:solidFill>
              <a:latin typeface="Calibri" charset="0"/>
              <a:ea typeface="Calibri" charset="0"/>
              <a:cs typeface="Calibri" charset="0"/>
            </a:endParaRPr>
          </a:p>
          <a:p>
            <a:pPr marL="800100" lvl="1" indent="-342900">
              <a:spcAft>
                <a:spcPts val="300"/>
              </a:spcAft>
              <a:buFont typeface="Arial" charset="0"/>
              <a:buChar char="•"/>
              <a:defRPr/>
            </a:pPr>
            <a:endParaRPr lang="en-US" sz="1600" dirty="0">
              <a:solidFill>
                <a:schemeClr val="tx1"/>
              </a:solidFill>
              <a:latin typeface="Calibri" charset="0"/>
              <a:ea typeface="Calibri" charset="0"/>
              <a:cs typeface="Calibri" charset="0"/>
            </a:endParaRPr>
          </a:p>
        </p:txBody>
      </p:sp>
      <p:sp>
        <p:nvSpPr>
          <p:cNvPr id="55" name="Rectangle 54"/>
          <p:cNvSpPr/>
          <p:nvPr/>
        </p:nvSpPr>
        <p:spPr>
          <a:xfrm>
            <a:off x="756239" y="2074237"/>
            <a:ext cx="1828800" cy="342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ROADBLOCK</a:t>
            </a:r>
            <a:endParaRPr lang="en-US" b="1" dirty="0">
              <a:solidFill>
                <a:schemeClr val="tx1"/>
              </a:solidFill>
            </a:endParaRPr>
          </a:p>
        </p:txBody>
      </p:sp>
      <p:pic>
        <p:nvPicPr>
          <p:cNvPr id="21" name="Picture 20"/>
          <p:cNvPicPr>
            <a:picLocks noChangeAspect="1"/>
          </p:cNvPicPr>
          <p:nvPr/>
        </p:nvPicPr>
        <p:blipFill>
          <a:blip r:embed="rId3"/>
          <a:stretch>
            <a:fillRect/>
          </a:stretch>
        </p:blipFill>
        <p:spPr>
          <a:xfrm>
            <a:off x="1487759" y="2860932"/>
            <a:ext cx="6018835" cy="938108"/>
          </a:xfrm>
          <a:prstGeom prst="rect">
            <a:avLst/>
          </a:prstGeom>
        </p:spPr>
      </p:pic>
      <p:grpSp>
        <p:nvGrpSpPr>
          <p:cNvPr id="43" name="Group 42"/>
          <p:cNvGrpSpPr/>
          <p:nvPr/>
        </p:nvGrpSpPr>
        <p:grpSpPr>
          <a:xfrm>
            <a:off x="1731214" y="4293230"/>
            <a:ext cx="5526112" cy="1702308"/>
            <a:chOff x="64460" y="3912485"/>
            <a:chExt cx="9144000" cy="2816791"/>
          </a:xfrm>
        </p:grpSpPr>
        <p:pic>
          <p:nvPicPr>
            <p:cNvPr id="22" name="Picture 21"/>
            <p:cNvPicPr>
              <a:picLocks noChangeAspect="1"/>
            </p:cNvPicPr>
            <p:nvPr/>
          </p:nvPicPr>
          <p:blipFill rotWithShape="1">
            <a:blip r:embed="rId4"/>
            <a:srcRect t="1" b="48259"/>
            <a:stretch/>
          </p:blipFill>
          <p:spPr>
            <a:xfrm>
              <a:off x="64460" y="3912485"/>
              <a:ext cx="9144000" cy="1707562"/>
            </a:xfrm>
            <a:prstGeom prst="rect">
              <a:avLst/>
            </a:prstGeom>
          </p:spPr>
        </p:pic>
        <p:pic>
          <p:nvPicPr>
            <p:cNvPr id="42" name="Picture 41"/>
            <p:cNvPicPr>
              <a:picLocks noChangeAspect="1"/>
            </p:cNvPicPr>
            <p:nvPr/>
          </p:nvPicPr>
          <p:blipFill rotWithShape="1">
            <a:blip r:embed="rId4"/>
            <a:srcRect t="66390"/>
            <a:stretch/>
          </p:blipFill>
          <p:spPr>
            <a:xfrm>
              <a:off x="64460" y="5620047"/>
              <a:ext cx="9144000" cy="1109229"/>
            </a:xfrm>
            <a:prstGeom prst="rect">
              <a:avLst/>
            </a:prstGeom>
          </p:spPr>
        </p:pic>
      </p:grpSp>
      <p:sp>
        <p:nvSpPr>
          <p:cNvPr id="46" name="Rectangle 45"/>
          <p:cNvSpPr/>
          <p:nvPr/>
        </p:nvSpPr>
        <p:spPr>
          <a:xfrm>
            <a:off x="4132160" y="4687749"/>
            <a:ext cx="2257064" cy="1249913"/>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888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628650" y="500988"/>
            <a:ext cx="457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t>D</a:t>
            </a:r>
            <a:endParaRPr lang="en-US" dirty="0"/>
          </a:p>
        </p:txBody>
      </p:sp>
      <p:grpSp>
        <p:nvGrpSpPr>
          <p:cNvPr id="20" name="Group 19"/>
          <p:cNvGrpSpPr/>
          <p:nvPr/>
        </p:nvGrpSpPr>
        <p:grpSpPr>
          <a:xfrm>
            <a:off x="628650" y="2118168"/>
            <a:ext cx="7983688" cy="3318368"/>
            <a:chOff x="1185188" y="2046768"/>
            <a:chExt cx="6881277" cy="2860158"/>
          </a:xfrm>
        </p:grpSpPr>
        <p:sp>
          <p:nvSpPr>
            <p:cNvPr id="111" name="Rectangle 110"/>
            <p:cNvSpPr/>
            <p:nvPr/>
          </p:nvSpPr>
          <p:spPr>
            <a:xfrm>
              <a:off x="5697560" y="4082901"/>
              <a:ext cx="2143466" cy="6210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Calibri" charset="0"/>
                  <a:ea typeface="Calibri" charset="0"/>
                  <a:cs typeface="Calibri" charset="0"/>
                </a:rPr>
                <a:t>AWS</a:t>
              </a:r>
              <a:endParaRPr lang="en-US" sz="1600" dirty="0">
                <a:solidFill>
                  <a:schemeClr val="tx1"/>
                </a:solidFill>
                <a:latin typeface="Calibri" charset="0"/>
                <a:ea typeface="Calibri" charset="0"/>
                <a:cs typeface="Calibri" charset="0"/>
              </a:endParaRPr>
            </a:p>
          </p:txBody>
        </p:sp>
        <p:sp>
          <p:nvSpPr>
            <p:cNvPr id="30" name="Rectangle 29"/>
            <p:cNvSpPr/>
            <p:nvPr/>
          </p:nvSpPr>
          <p:spPr>
            <a:xfrm>
              <a:off x="1410628" y="4082901"/>
              <a:ext cx="2143466" cy="6210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libri" charset="0"/>
                  <a:ea typeface="Calibri" charset="0"/>
                  <a:cs typeface="Calibri" charset="0"/>
                </a:rPr>
                <a:t>AWS</a:t>
              </a:r>
              <a:endParaRPr lang="en-US" sz="1600" dirty="0">
                <a:solidFill>
                  <a:schemeClr val="tx1"/>
                </a:solidFill>
                <a:latin typeface="Calibri" charset="0"/>
                <a:ea typeface="Calibri" charset="0"/>
                <a:cs typeface="Calibri" charset="0"/>
              </a:endParaRPr>
            </a:p>
          </p:txBody>
        </p:sp>
        <p:sp>
          <p:nvSpPr>
            <p:cNvPr id="33" name="Rectangle 32"/>
            <p:cNvSpPr/>
            <p:nvPr/>
          </p:nvSpPr>
          <p:spPr>
            <a:xfrm>
              <a:off x="5697560" y="3476847"/>
              <a:ext cx="2143466" cy="454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charset="0"/>
                  <a:ea typeface="Calibri" charset="0"/>
                  <a:cs typeface="Calibri" charset="0"/>
                </a:rPr>
                <a:t>Ubuntu</a:t>
              </a:r>
            </a:p>
          </p:txBody>
        </p:sp>
        <p:sp>
          <p:nvSpPr>
            <p:cNvPr id="34" name="Rectangle 33"/>
            <p:cNvSpPr/>
            <p:nvPr/>
          </p:nvSpPr>
          <p:spPr>
            <a:xfrm>
              <a:off x="1410628" y="3476847"/>
              <a:ext cx="2143466" cy="454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libri" charset="0"/>
                  <a:ea typeface="Calibri" charset="0"/>
                  <a:cs typeface="Calibri" charset="0"/>
                </a:rPr>
                <a:t>Ubuntu</a:t>
              </a:r>
              <a:endParaRPr lang="en-US" sz="1600" dirty="0">
                <a:solidFill>
                  <a:schemeClr val="tx1"/>
                </a:solidFill>
                <a:latin typeface="Calibri" charset="0"/>
                <a:ea typeface="Calibri" charset="0"/>
                <a:cs typeface="Calibri" charset="0"/>
              </a:endParaRPr>
            </a:p>
          </p:txBody>
        </p:sp>
        <p:sp>
          <p:nvSpPr>
            <p:cNvPr id="35" name="Rectangle 34"/>
            <p:cNvSpPr/>
            <p:nvPr/>
          </p:nvSpPr>
          <p:spPr>
            <a:xfrm>
              <a:off x="5697560" y="2977117"/>
              <a:ext cx="2143466" cy="34811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charset="0"/>
                  <a:ea typeface="Calibri" charset="0"/>
                  <a:cs typeface="Calibri" charset="0"/>
                </a:rPr>
                <a:t>Docker</a:t>
              </a:r>
            </a:p>
          </p:txBody>
        </p:sp>
        <p:sp>
          <p:nvSpPr>
            <p:cNvPr id="36" name="Rectangle 35"/>
            <p:cNvSpPr/>
            <p:nvPr/>
          </p:nvSpPr>
          <p:spPr>
            <a:xfrm>
              <a:off x="1410628" y="2977117"/>
              <a:ext cx="2143466" cy="34811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libri" charset="0"/>
                  <a:ea typeface="Calibri" charset="0"/>
                  <a:cs typeface="Calibri" charset="0"/>
                </a:rPr>
                <a:t>Docker</a:t>
              </a:r>
              <a:endParaRPr lang="en-US" sz="1600" dirty="0">
                <a:solidFill>
                  <a:schemeClr val="tx1"/>
                </a:solidFill>
                <a:latin typeface="Calibri" charset="0"/>
                <a:ea typeface="Calibri" charset="0"/>
                <a:cs typeface="Calibri" charset="0"/>
              </a:endParaRPr>
            </a:p>
          </p:txBody>
        </p:sp>
        <p:sp>
          <p:nvSpPr>
            <p:cNvPr id="37" name="Rectangle 36"/>
            <p:cNvSpPr/>
            <p:nvPr/>
          </p:nvSpPr>
          <p:spPr>
            <a:xfrm>
              <a:off x="2809857" y="2222205"/>
              <a:ext cx="744237" cy="6032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Calibri" charset="0"/>
                  <a:ea typeface="Calibri" charset="0"/>
                  <a:cs typeface="Calibri" charset="0"/>
                </a:rPr>
                <a:t>Jupyter</a:t>
              </a:r>
              <a:endParaRPr lang="en-US" sz="1600" dirty="0">
                <a:solidFill>
                  <a:schemeClr val="tx1"/>
                </a:solidFill>
                <a:latin typeface="Calibri" charset="0"/>
                <a:ea typeface="Calibri" charset="0"/>
                <a:cs typeface="Calibri" charset="0"/>
              </a:endParaRPr>
            </a:p>
          </p:txBody>
        </p:sp>
        <p:sp>
          <p:nvSpPr>
            <p:cNvPr id="38" name="Rectangle 37"/>
            <p:cNvSpPr/>
            <p:nvPr/>
          </p:nvSpPr>
          <p:spPr>
            <a:xfrm>
              <a:off x="5697560" y="2222205"/>
              <a:ext cx="744237" cy="6032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libri" charset="0"/>
                  <a:ea typeface="Calibri" charset="0"/>
                  <a:cs typeface="Calibri" charset="0"/>
                </a:rPr>
                <a:t>Mongo</a:t>
              </a:r>
              <a:endParaRPr lang="en-US" sz="1600" dirty="0">
                <a:solidFill>
                  <a:schemeClr val="tx1"/>
                </a:solidFill>
                <a:latin typeface="Calibri" charset="0"/>
                <a:ea typeface="Calibri" charset="0"/>
                <a:cs typeface="Calibri" charset="0"/>
              </a:endParaRPr>
            </a:p>
          </p:txBody>
        </p:sp>
        <p:sp>
          <p:nvSpPr>
            <p:cNvPr id="3" name="Rectangle 2"/>
            <p:cNvSpPr/>
            <p:nvPr/>
          </p:nvSpPr>
          <p:spPr>
            <a:xfrm>
              <a:off x="1185188" y="2046768"/>
              <a:ext cx="2594345" cy="28601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p:cNvSpPr/>
            <p:nvPr/>
          </p:nvSpPr>
          <p:spPr>
            <a:xfrm>
              <a:off x="5472120" y="2046768"/>
              <a:ext cx="2594345" cy="28601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5" name="Straight Connector 4"/>
            <p:cNvCxnSpPr/>
            <p:nvPr/>
          </p:nvCxnSpPr>
          <p:spPr>
            <a:xfrm>
              <a:off x="3554094" y="2481322"/>
              <a:ext cx="2143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554094" y="2565990"/>
              <a:ext cx="2143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32040" y="3998233"/>
              <a:ext cx="64008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32040" y="4082901"/>
              <a:ext cx="64008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4004973" y="3671421"/>
              <a:ext cx="822960" cy="8229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Volume</a:t>
              </a:r>
              <a:endParaRPr lang="en-US" sz="1600" dirty="0">
                <a:solidFill>
                  <a:schemeClr val="tx1"/>
                </a:solidFill>
              </a:endParaRPr>
            </a:p>
          </p:txBody>
        </p:sp>
      </p:grpSp>
      <p:sp>
        <p:nvSpPr>
          <p:cNvPr id="22" name="Title 1"/>
          <p:cNvSpPr>
            <a:spLocks noGrp="1"/>
          </p:cNvSpPr>
          <p:nvPr>
            <p:ph type="title"/>
          </p:nvPr>
        </p:nvSpPr>
        <p:spPr>
          <a:xfrm>
            <a:off x="628649" y="365127"/>
            <a:ext cx="8353305" cy="731520"/>
          </a:xfrm>
        </p:spPr>
        <p:txBody>
          <a:bodyPr>
            <a:normAutofit/>
          </a:bodyPr>
          <a:lstStyle/>
          <a:p>
            <a:r>
              <a:rPr lang="en-US" dirty="0"/>
              <a:t> </a:t>
            </a:r>
            <a:r>
              <a:rPr lang="en-US" dirty="0" smtClean="0"/>
              <a:t>    Yelp Search </a:t>
            </a:r>
            <a:r>
              <a:rPr lang="en-US" dirty="0"/>
              <a:t>-</a:t>
            </a:r>
            <a:r>
              <a:rPr lang="en-US" dirty="0" smtClean="0"/>
              <a:t> Business ID - Initial Solution</a:t>
            </a:r>
            <a:endParaRPr lang="en-US" dirty="0"/>
          </a:p>
        </p:txBody>
      </p:sp>
    </p:spTree>
    <p:extLst>
      <p:ext uri="{BB962C8B-B14F-4D97-AF65-F5344CB8AC3E}">
        <p14:creationId xmlns:p14="http://schemas.microsoft.com/office/powerpoint/2010/main" val="161989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7"/>
            <a:ext cx="8353305" cy="731520"/>
          </a:xfrm>
        </p:spPr>
        <p:txBody>
          <a:bodyPr>
            <a:normAutofit/>
          </a:bodyPr>
          <a:lstStyle/>
          <a:p>
            <a:r>
              <a:rPr lang="en-US" dirty="0"/>
              <a:t> </a:t>
            </a:r>
            <a:r>
              <a:rPr lang="en-US" dirty="0" smtClean="0"/>
              <a:t>    Yelp Search </a:t>
            </a:r>
            <a:r>
              <a:rPr lang="en-US" dirty="0"/>
              <a:t>-</a:t>
            </a:r>
            <a:r>
              <a:rPr lang="en-US" dirty="0" smtClean="0"/>
              <a:t> Business ID </a:t>
            </a:r>
            <a:r>
              <a:rPr lang="en-US" dirty="0"/>
              <a:t>-</a:t>
            </a:r>
            <a:r>
              <a:rPr lang="en-US" dirty="0" smtClean="0"/>
              <a:t> Final Solution</a:t>
            </a:r>
            <a:endParaRPr lang="en-US" dirty="0"/>
          </a:p>
        </p:txBody>
      </p:sp>
      <p:sp>
        <p:nvSpPr>
          <p:cNvPr id="29" name="Oval 28"/>
          <p:cNvSpPr/>
          <p:nvPr/>
        </p:nvSpPr>
        <p:spPr>
          <a:xfrm>
            <a:off x="628650" y="500988"/>
            <a:ext cx="457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t>D</a:t>
            </a:r>
            <a:endParaRPr lang="en-US" dirty="0"/>
          </a:p>
        </p:txBody>
      </p:sp>
      <p:sp>
        <p:nvSpPr>
          <p:cNvPr id="9" name="Rectangle 8"/>
          <p:cNvSpPr/>
          <p:nvPr/>
        </p:nvSpPr>
        <p:spPr>
          <a:xfrm>
            <a:off x="628650" y="1438949"/>
            <a:ext cx="8014291"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iterate through list of </a:t>
            </a:r>
            <a:r>
              <a:rPr lang="en-US" sz="1400" dirty="0" err="1" smtClean="0">
                <a:solidFill>
                  <a:schemeClr val="tx1"/>
                </a:solidFill>
                <a:latin typeface="Courier New" charset="0"/>
                <a:ea typeface="Courier New" charset="0"/>
                <a:cs typeface="Courier New" charset="0"/>
              </a:rPr>
              <a:t>business_id</a:t>
            </a:r>
            <a:r>
              <a:rPr lang="en-US" sz="1400" dirty="0" smtClean="0">
                <a:solidFill>
                  <a:schemeClr val="tx1"/>
                </a:solidFill>
              </a:rPr>
              <a:t> obtained from Yelp phone, term/location searches</a:t>
            </a:r>
            <a:endParaRPr lang="en-US" sz="1400" dirty="0">
              <a:solidFill>
                <a:schemeClr val="tx1"/>
              </a:solidFill>
            </a:endParaRPr>
          </a:p>
        </p:txBody>
      </p:sp>
      <p:cxnSp>
        <p:nvCxnSpPr>
          <p:cNvPr id="10" name="Straight Arrow Connector 9"/>
          <p:cNvCxnSpPr>
            <a:stCxn id="9" idx="2"/>
            <a:endCxn id="12" idx="0"/>
          </p:cNvCxnSpPr>
          <p:nvPr/>
        </p:nvCxnSpPr>
        <p:spPr>
          <a:xfrm flipH="1">
            <a:off x="4635795" y="1804709"/>
            <a:ext cx="1" cy="2285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46190" y="2033269"/>
            <a:ext cx="3779210"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urier New" charset="0"/>
                <a:ea typeface="Courier New" charset="0"/>
                <a:cs typeface="Courier New" charset="0"/>
              </a:rPr>
              <a:t>encode</a:t>
            </a:r>
            <a:r>
              <a:rPr lang="en-US" sz="1400" dirty="0" smtClean="0">
                <a:solidFill>
                  <a:schemeClr val="tx1"/>
                </a:solidFill>
              </a:rPr>
              <a:t> and </a:t>
            </a:r>
            <a:r>
              <a:rPr lang="en-US" sz="1400" dirty="0" smtClean="0">
                <a:solidFill>
                  <a:schemeClr val="tx1"/>
                </a:solidFill>
                <a:latin typeface="Courier New" charset="0"/>
                <a:ea typeface="Courier New" charset="0"/>
                <a:cs typeface="Courier New" charset="0"/>
              </a:rPr>
              <a:t>quote</a:t>
            </a:r>
            <a:r>
              <a:rPr lang="en-US" sz="1400" dirty="0" smtClean="0">
                <a:solidFill>
                  <a:schemeClr val="tx1"/>
                </a:solidFill>
              </a:rPr>
              <a:t> the </a:t>
            </a:r>
            <a:r>
              <a:rPr lang="en-US" sz="1400" dirty="0" err="1" smtClean="0">
                <a:solidFill>
                  <a:schemeClr val="tx1"/>
                </a:solidFill>
                <a:latin typeface="Courier New" charset="0"/>
                <a:ea typeface="Courier New" charset="0"/>
                <a:cs typeface="Courier New" charset="0"/>
              </a:rPr>
              <a:t>business_id</a:t>
            </a:r>
            <a:endParaRPr lang="en-US" sz="1400" dirty="0">
              <a:solidFill>
                <a:schemeClr val="tx1"/>
              </a:solidFill>
              <a:latin typeface="Courier New" charset="0"/>
              <a:ea typeface="Courier New" charset="0"/>
              <a:cs typeface="Courier New" charset="0"/>
            </a:endParaRPr>
          </a:p>
        </p:txBody>
      </p:sp>
      <p:sp>
        <p:nvSpPr>
          <p:cNvPr id="13" name="Rectangle 12"/>
          <p:cNvSpPr/>
          <p:nvPr/>
        </p:nvSpPr>
        <p:spPr>
          <a:xfrm>
            <a:off x="1833141" y="3221909"/>
            <a:ext cx="5605308"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urier New" charset="0"/>
                <a:ea typeface="Courier New" charset="0"/>
                <a:cs typeface="Courier New" charset="0"/>
              </a:rPr>
              <a:t>try</a:t>
            </a:r>
            <a:r>
              <a:rPr lang="en-US" sz="1400" dirty="0" smtClean="0">
                <a:solidFill>
                  <a:schemeClr val="tx1"/>
                </a:solidFill>
              </a:rPr>
              <a:t> a </a:t>
            </a:r>
            <a:r>
              <a:rPr lang="en-US" sz="1400" dirty="0" smtClean="0">
                <a:solidFill>
                  <a:schemeClr val="tx1"/>
                </a:solidFill>
                <a:latin typeface="Courier New" charset="0"/>
                <a:ea typeface="Courier New" charset="0"/>
                <a:cs typeface="Courier New" charset="0"/>
              </a:rPr>
              <a:t>get</a:t>
            </a:r>
            <a:r>
              <a:rPr lang="en-US" sz="1400" dirty="0" smtClean="0">
                <a:solidFill>
                  <a:schemeClr val="tx1"/>
                </a:solidFill>
              </a:rPr>
              <a:t> request to Yelp for the review URL</a:t>
            </a:r>
            <a:endParaRPr lang="en-US" sz="1400" dirty="0">
              <a:solidFill>
                <a:schemeClr val="tx1"/>
              </a:solidFill>
            </a:endParaRPr>
          </a:p>
        </p:txBody>
      </p:sp>
      <p:cxnSp>
        <p:nvCxnSpPr>
          <p:cNvPr id="24" name="Straight Arrow Connector 23"/>
          <p:cNvCxnSpPr>
            <a:stCxn id="12" idx="2"/>
            <a:endCxn id="116" idx="0"/>
          </p:cNvCxnSpPr>
          <p:nvPr/>
        </p:nvCxnSpPr>
        <p:spPr>
          <a:xfrm>
            <a:off x="4635795" y="2399029"/>
            <a:ext cx="0" cy="2285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586368" y="3816231"/>
            <a:ext cx="2394408"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urier New" charset="0"/>
                <a:ea typeface="Courier New" charset="0"/>
                <a:cs typeface="Courier New" charset="0"/>
              </a:rPr>
              <a:t>get</a:t>
            </a:r>
            <a:r>
              <a:rPr lang="en-US" sz="1400" dirty="0">
                <a:solidFill>
                  <a:schemeClr val="tx1"/>
                </a:solidFill>
              </a:rPr>
              <a:t> </a:t>
            </a:r>
            <a:r>
              <a:rPr lang="en-US" sz="1400" dirty="0" smtClean="0">
                <a:solidFill>
                  <a:schemeClr val="tx1"/>
                </a:solidFill>
              </a:rPr>
              <a:t>request succeeds</a:t>
            </a:r>
            <a:endParaRPr lang="en-US" sz="1400" dirty="0">
              <a:solidFill>
                <a:schemeClr val="tx1"/>
              </a:solidFill>
            </a:endParaRPr>
          </a:p>
        </p:txBody>
      </p:sp>
      <p:cxnSp>
        <p:nvCxnSpPr>
          <p:cNvPr id="90" name="Straight Arrow Connector 89"/>
          <p:cNvCxnSpPr>
            <a:stCxn id="67" idx="2"/>
            <a:endCxn id="92" idx="0"/>
          </p:cNvCxnSpPr>
          <p:nvPr/>
        </p:nvCxnSpPr>
        <p:spPr>
          <a:xfrm>
            <a:off x="6783572" y="4181991"/>
            <a:ext cx="1" cy="2285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180197" y="4410551"/>
            <a:ext cx="3206751" cy="5486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find the embedded </a:t>
            </a:r>
            <a:r>
              <a:rPr lang="en-US" sz="1400" dirty="0" err="1" smtClean="0">
                <a:solidFill>
                  <a:schemeClr val="tx1"/>
                </a:solidFill>
                <a:latin typeface="Courier New" charset="0"/>
                <a:ea typeface="Courier New" charset="0"/>
                <a:cs typeface="Courier New" charset="0"/>
              </a:rPr>
              <a:t>json</a:t>
            </a:r>
            <a:r>
              <a:rPr lang="en-US" sz="1400" dirty="0" smtClean="0">
                <a:solidFill>
                  <a:schemeClr val="tx1"/>
                </a:solidFill>
              </a:rPr>
              <a:t> object using indexes and </a:t>
            </a:r>
            <a:r>
              <a:rPr lang="en-US" sz="1400" dirty="0" smtClean="0">
                <a:solidFill>
                  <a:schemeClr val="tx1"/>
                </a:solidFill>
                <a:latin typeface="Courier New" charset="0"/>
                <a:ea typeface="Courier New" charset="0"/>
                <a:cs typeface="Courier New" charset="0"/>
              </a:rPr>
              <a:t>split</a:t>
            </a:r>
            <a:endParaRPr lang="en-US" sz="1400" dirty="0">
              <a:solidFill>
                <a:schemeClr val="tx1"/>
              </a:solidFill>
              <a:latin typeface="Courier New" charset="0"/>
              <a:ea typeface="Courier New" charset="0"/>
              <a:cs typeface="Courier New" charset="0"/>
            </a:endParaRPr>
          </a:p>
        </p:txBody>
      </p:sp>
      <p:sp>
        <p:nvSpPr>
          <p:cNvPr id="101" name="Rectangle 100"/>
          <p:cNvSpPr/>
          <p:nvPr/>
        </p:nvSpPr>
        <p:spPr>
          <a:xfrm>
            <a:off x="1833141" y="5187749"/>
            <a:ext cx="5605308" cy="5486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urier New" charset="0"/>
                <a:ea typeface="Courier New" charset="0"/>
                <a:cs typeface="Courier New" charset="0"/>
              </a:rPr>
              <a:t>append</a:t>
            </a:r>
            <a:r>
              <a:rPr lang="en-US" sz="1400" dirty="0" smtClean="0">
                <a:solidFill>
                  <a:schemeClr val="tx1"/>
                </a:solidFill>
              </a:rPr>
              <a:t> the </a:t>
            </a:r>
            <a:r>
              <a:rPr lang="en-US" sz="1400" dirty="0" err="1" smtClean="0">
                <a:solidFill>
                  <a:schemeClr val="tx1"/>
                </a:solidFill>
                <a:latin typeface="Courier New" charset="0"/>
                <a:ea typeface="Courier New" charset="0"/>
                <a:cs typeface="Courier New" charset="0"/>
              </a:rPr>
              <a:t>rating_cnt</a:t>
            </a:r>
            <a:r>
              <a:rPr lang="en-US" sz="1400" dirty="0" smtClean="0">
                <a:solidFill>
                  <a:schemeClr val="tx1"/>
                </a:solidFill>
              </a:rPr>
              <a:t>, </a:t>
            </a:r>
            <a:r>
              <a:rPr lang="en-US" sz="1400" dirty="0" err="1" smtClean="0">
                <a:solidFill>
                  <a:schemeClr val="tx1"/>
                </a:solidFill>
                <a:latin typeface="Courier New" charset="0"/>
                <a:ea typeface="Courier New" charset="0"/>
                <a:cs typeface="Courier New" charset="0"/>
              </a:rPr>
              <a:t>rating_val</a:t>
            </a:r>
            <a:r>
              <a:rPr lang="en-US" sz="1400" dirty="0" smtClean="0">
                <a:solidFill>
                  <a:schemeClr val="tx1"/>
                </a:solidFill>
              </a:rPr>
              <a:t>, </a:t>
            </a:r>
            <a:r>
              <a:rPr lang="en-US" sz="1400" dirty="0" smtClean="0">
                <a:solidFill>
                  <a:schemeClr val="tx1"/>
                </a:solidFill>
                <a:latin typeface="Courier New" charset="0"/>
                <a:ea typeface="Courier New" charset="0"/>
                <a:cs typeface="Courier New" charset="0"/>
              </a:rPr>
              <a:t>author</a:t>
            </a:r>
            <a:r>
              <a:rPr lang="en-US" sz="1400" dirty="0" smtClean="0">
                <a:solidFill>
                  <a:schemeClr val="tx1"/>
                </a:solidFill>
              </a:rPr>
              <a:t>, </a:t>
            </a:r>
            <a:r>
              <a:rPr lang="en-US" sz="1400" dirty="0" err="1" smtClean="0">
                <a:solidFill>
                  <a:schemeClr val="tx1"/>
                </a:solidFill>
                <a:latin typeface="Courier New" charset="0"/>
                <a:ea typeface="Courier New" charset="0"/>
                <a:cs typeface="Courier New" charset="0"/>
              </a:rPr>
              <a:t>datePublished</a:t>
            </a:r>
            <a:r>
              <a:rPr lang="en-US" sz="1400" dirty="0" smtClean="0">
                <a:solidFill>
                  <a:schemeClr val="tx1"/>
                </a:solidFill>
              </a:rPr>
              <a:t>, </a:t>
            </a:r>
            <a:r>
              <a:rPr lang="en-US" sz="1400" dirty="0" err="1" smtClean="0">
                <a:solidFill>
                  <a:schemeClr val="tx1"/>
                </a:solidFill>
                <a:latin typeface="Courier New" charset="0"/>
                <a:ea typeface="Courier New" charset="0"/>
                <a:cs typeface="Courier New" charset="0"/>
              </a:rPr>
              <a:t>ratingValue</a:t>
            </a:r>
            <a:endParaRPr lang="en-US" sz="1400" dirty="0">
              <a:solidFill>
                <a:schemeClr val="tx1"/>
              </a:solidFill>
              <a:latin typeface="Courier New" charset="0"/>
              <a:ea typeface="Courier New" charset="0"/>
              <a:cs typeface="Courier New" charset="0"/>
            </a:endParaRPr>
          </a:p>
        </p:txBody>
      </p:sp>
      <p:sp>
        <p:nvSpPr>
          <p:cNvPr id="111" name="Rectangle 110"/>
          <p:cNvSpPr/>
          <p:nvPr/>
        </p:nvSpPr>
        <p:spPr>
          <a:xfrm>
            <a:off x="1631092" y="5964947"/>
            <a:ext cx="6009406"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alibri" charset="0"/>
                <a:ea typeface="Calibri" charset="0"/>
                <a:cs typeface="Calibri" charset="0"/>
              </a:rPr>
              <a:t>establish review </a:t>
            </a:r>
            <a:r>
              <a:rPr lang="en-US" sz="1400" dirty="0" err="1" smtClean="0">
                <a:solidFill>
                  <a:schemeClr val="tx1"/>
                </a:solidFill>
                <a:latin typeface="Calibri" charset="0"/>
                <a:ea typeface="Calibri" charset="0"/>
                <a:cs typeface="Calibri" charset="0"/>
              </a:rPr>
              <a:t>url</a:t>
            </a:r>
            <a:r>
              <a:rPr lang="en-US" sz="1400" dirty="0" smtClean="0">
                <a:solidFill>
                  <a:schemeClr val="tx1"/>
                </a:solidFill>
                <a:latin typeface="Calibri" charset="0"/>
                <a:ea typeface="Calibri" charset="0"/>
                <a:cs typeface="Calibri" charset="0"/>
              </a:rPr>
              <a:t> with </a:t>
            </a:r>
            <a:r>
              <a:rPr lang="en-US" sz="1400" dirty="0" err="1" smtClean="0">
                <a:solidFill>
                  <a:schemeClr val="tx1"/>
                </a:solidFill>
                <a:latin typeface="Courier New" charset="0"/>
                <a:ea typeface="Courier New" charset="0"/>
                <a:cs typeface="Courier New" charset="0"/>
              </a:rPr>
              <a:t>business_id</a:t>
            </a:r>
            <a:r>
              <a:rPr lang="en-US" sz="1400" dirty="0" smtClean="0">
                <a:solidFill>
                  <a:schemeClr val="tx1"/>
                </a:solidFill>
                <a:latin typeface="Calibri" charset="0"/>
                <a:ea typeface="Calibri" charset="0"/>
                <a:cs typeface="Calibri" charset="0"/>
              </a:rPr>
              <a:t>, sorted by the newest reviews first</a:t>
            </a:r>
            <a:endParaRPr lang="en-US" sz="1400" dirty="0">
              <a:solidFill>
                <a:schemeClr val="tx1"/>
              </a:solidFill>
              <a:latin typeface="Calibri" charset="0"/>
              <a:ea typeface="Calibri" charset="0"/>
              <a:cs typeface="Calibri" charset="0"/>
            </a:endParaRPr>
          </a:p>
        </p:txBody>
      </p:sp>
      <p:sp>
        <p:nvSpPr>
          <p:cNvPr id="116" name="Rectangle 115"/>
          <p:cNvSpPr/>
          <p:nvPr/>
        </p:nvSpPr>
        <p:spPr>
          <a:xfrm>
            <a:off x="1833141" y="2627589"/>
            <a:ext cx="5605308"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alibri" charset="0"/>
                <a:ea typeface="Calibri" charset="0"/>
                <a:cs typeface="Calibri" charset="0"/>
              </a:rPr>
              <a:t>establish review </a:t>
            </a:r>
            <a:r>
              <a:rPr lang="en-US" sz="1400" dirty="0" err="1" smtClean="0">
                <a:solidFill>
                  <a:schemeClr val="tx1"/>
                </a:solidFill>
                <a:latin typeface="Calibri" charset="0"/>
                <a:ea typeface="Calibri" charset="0"/>
                <a:cs typeface="Calibri" charset="0"/>
              </a:rPr>
              <a:t>url</a:t>
            </a:r>
            <a:r>
              <a:rPr lang="en-US" sz="1400" dirty="0" smtClean="0">
                <a:solidFill>
                  <a:schemeClr val="tx1"/>
                </a:solidFill>
                <a:latin typeface="Calibri" charset="0"/>
                <a:ea typeface="Calibri" charset="0"/>
                <a:cs typeface="Calibri" charset="0"/>
              </a:rPr>
              <a:t> with </a:t>
            </a:r>
            <a:r>
              <a:rPr lang="en-US" sz="1400" dirty="0" err="1" smtClean="0">
                <a:solidFill>
                  <a:schemeClr val="tx1"/>
                </a:solidFill>
                <a:latin typeface="Courier New" charset="0"/>
                <a:ea typeface="Courier New" charset="0"/>
                <a:cs typeface="Courier New" charset="0"/>
              </a:rPr>
              <a:t>business_id</a:t>
            </a:r>
            <a:r>
              <a:rPr lang="en-US" sz="1400" dirty="0" smtClean="0">
                <a:solidFill>
                  <a:schemeClr val="tx1"/>
                </a:solidFill>
                <a:latin typeface="Calibri" charset="0"/>
                <a:ea typeface="Calibri" charset="0"/>
                <a:cs typeface="Calibri" charset="0"/>
              </a:rPr>
              <a:t>, sorted by the oldest reviews first</a:t>
            </a:r>
            <a:endParaRPr lang="en-US" sz="1400" dirty="0">
              <a:solidFill>
                <a:schemeClr val="tx1"/>
              </a:solidFill>
              <a:latin typeface="Calibri" charset="0"/>
              <a:ea typeface="Calibri" charset="0"/>
              <a:cs typeface="Calibri" charset="0"/>
            </a:endParaRPr>
          </a:p>
        </p:txBody>
      </p:sp>
      <p:cxnSp>
        <p:nvCxnSpPr>
          <p:cNvPr id="121" name="Straight Arrow Connector 120"/>
          <p:cNvCxnSpPr>
            <a:stCxn id="116" idx="2"/>
            <a:endCxn id="13" idx="0"/>
          </p:cNvCxnSpPr>
          <p:nvPr/>
        </p:nvCxnSpPr>
        <p:spPr>
          <a:xfrm>
            <a:off x="4635795" y="2993349"/>
            <a:ext cx="0" cy="2285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1" idx="2"/>
            <a:endCxn id="111" idx="0"/>
          </p:cNvCxnSpPr>
          <p:nvPr/>
        </p:nvCxnSpPr>
        <p:spPr>
          <a:xfrm>
            <a:off x="4635795" y="5736389"/>
            <a:ext cx="0" cy="2285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92" idx="2"/>
            <a:endCxn id="101" idx="0"/>
          </p:cNvCxnSpPr>
          <p:nvPr/>
        </p:nvCxnSpPr>
        <p:spPr>
          <a:xfrm rot="5400000">
            <a:off x="5595405" y="3999581"/>
            <a:ext cx="228558" cy="214777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66989" y="3816225"/>
            <a:ext cx="1614820"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urier New" charset="0"/>
                <a:ea typeface="Courier New" charset="0"/>
                <a:cs typeface="Courier New" charset="0"/>
              </a:rPr>
              <a:t>get</a:t>
            </a:r>
            <a:r>
              <a:rPr lang="en-US" sz="1400" dirty="0">
                <a:solidFill>
                  <a:schemeClr val="tx1"/>
                </a:solidFill>
              </a:rPr>
              <a:t> </a:t>
            </a:r>
            <a:r>
              <a:rPr lang="en-US" sz="1400" dirty="0" smtClean="0">
                <a:solidFill>
                  <a:schemeClr val="tx1"/>
                </a:solidFill>
              </a:rPr>
              <a:t>request fails</a:t>
            </a:r>
            <a:endParaRPr lang="en-US" sz="1400" dirty="0">
              <a:solidFill>
                <a:schemeClr val="tx1"/>
              </a:solidFill>
            </a:endParaRPr>
          </a:p>
        </p:txBody>
      </p:sp>
      <p:sp>
        <p:nvSpPr>
          <p:cNvPr id="25" name="Rectangle 24"/>
          <p:cNvSpPr/>
          <p:nvPr/>
        </p:nvSpPr>
        <p:spPr>
          <a:xfrm>
            <a:off x="2266989" y="4501991"/>
            <a:ext cx="1614820" cy="36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30 second </a:t>
            </a:r>
            <a:r>
              <a:rPr lang="en-US" sz="1400" dirty="0" smtClean="0">
                <a:solidFill>
                  <a:schemeClr val="tx1"/>
                </a:solidFill>
                <a:latin typeface="Courier New" charset="0"/>
                <a:ea typeface="Courier New" charset="0"/>
                <a:cs typeface="Courier New" charset="0"/>
              </a:rPr>
              <a:t>sleep</a:t>
            </a:r>
            <a:endParaRPr lang="en-US" sz="1400" dirty="0">
              <a:solidFill>
                <a:schemeClr val="tx1"/>
              </a:solidFill>
            </a:endParaRPr>
          </a:p>
        </p:txBody>
      </p:sp>
      <p:cxnSp>
        <p:nvCxnSpPr>
          <p:cNvPr id="26" name="Elbow Connector 25"/>
          <p:cNvCxnSpPr>
            <a:stCxn id="25" idx="1"/>
            <a:endCxn id="13" idx="1"/>
          </p:cNvCxnSpPr>
          <p:nvPr/>
        </p:nvCxnSpPr>
        <p:spPr>
          <a:xfrm rot="10800000">
            <a:off x="1833141" y="3404789"/>
            <a:ext cx="433848" cy="1280082"/>
          </a:xfrm>
          <a:prstGeom prst="bentConnector3">
            <a:avLst>
              <a:gd name="adj1" fmla="val 2629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2"/>
            <a:endCxn id="25" idx="0"/>
          </p:cNvCxnSpPr>
          <p:nvPr/>
        </p:nvCxnSpPr>
        <p:spPr>
          <a:xfrm>
            <a:off x="3074399" y="4181985"/>
            <a:ext cx="0" cy="3200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3" idx="2"/>
            <a:endCxn id="67" idx="0"/>
          </p:cNvCxnSpPr>
          <p:nvPr/>
        </p:nvCxnSpPr>
        <p:spPr>
          <a:xfrm rot="16200000" flipH="1">
            <a:off x="5595402" y="2628061"/>
            <a:ext cx="228562" cy="214777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11" idx="1"/>
            <a:endCxn id="13" idx="1"/>
          </p:cNvCxnSpPr>
          <p:nvPr/>
        </p:nvCxnSpPr>
        <p:spPr>
          <a:xfrm rot="10800000" flipH="1">
            <a:off x="1631091" y="3404789"/>
            <a:ext cx="202049" cy="2743038"/>
          </a:xfrm>
          <a:prstGeom prst="bentConnector3">
            <a:avLst>
              <a:gd name="adj1" fmla="val -4920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6552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1880</TotalTime>
  <Words>918</Words>
  <Application>Microsoft Macintosh PowerPoint</Application>
  <PresentationFormat>On-screen Show (4:3)</PresentationFormat>
  <Paragraphs>175</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Courier</vt:lpstr>
      <vt:lpstr>Courier New</vt:lpstr>
      <vt:lpstr>Office Theme</vt:lpstr>
      <vt:lpstr>The Restaurant Bubble</vt:lpstr>
      <vt:lpstr>Restaurant Industry Overview</vt:lpstr>
      <vt:lpstr>Executive Summary</vt:lpstr>
      <vt:lpstr>Data Acquisition</vt:lpstr>
      <vt:lpstr>     LA County Data Issues</vt:lpstr>
      <vt:lpstr>     Yelp Search - Phone and Term/Location</vt:lpstr>
      <vt:lpstr>     Yelp Search - Business ID</vt:lpstr>
      <vt:lpstr>     Yelp Search - Business ID - Initial Solution</vt:lpstr>
      <vt:lpstr>     Yelp Search - Business ID - Final Solution</vt:lpstr>
      <vt:lpstr>Data Mining</vt:lpstr>
      <vt:lpstr>Model</vt:lpstr>
      <vt:lpstr>Future Aspirations – Easy </vt:lpstr>
      <vt:lpstr>Future Aspirations – Easy</vt:lpstr>
      <vt:lpstr>Future Aspirations – More Difficult</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Heller</dc:creator>
  <cp:lastModifiedBy>Anna Heller</cp:lastModifiedBy>
  <cp:revision>45</cp:revision>
  <dcterms:created xsi:type="dcterms:W3CDTF">2017-03-07T22:23:59Z</dcterms:created>
  <dcterms:modified xsi:type="dcterms:W3CDTF">2017-03-13T22:36:03Z</dcterms:modified>
</cp:coreProperties>
</file>